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 id="2147483752" r:id="rId2"/>
  </p:sldMasterIdLst>
  <p:notesMasterIdLst>
    <p:notesMasterId r:id="rId30"/>
  </p:notesMasterIdLst>
  <p:sldIdLst>
    <p:sldId id="260" r:id="rId3"/>
    <p:sldId id="292" r:id="rId4"/>
    <p:sldId id="472" r:id="rId5"/>
    <p:sldId id="469" r:id="rId6"/>
    <p:sldId id="477" r:id="rId7"/>
    <p:sldId id="499" r:id="rId8"/>
    <p:sldId id="500" r:id="rId9"/>
    <p:sldId id="494" r:id="rId10"/>
    <p:sldId id="502" r:id="rId11"/>
    <p:sldId id="504" r:id="rId12"/>
    <p:sldId id="478" r:id="rId13"/>
    <p:sldId id="479" r:id="rId14"/>
    <p:sldId id="506" r:id="rId15"/>
    <p:sldId id="480" r:id="rId16"/>
    <p:sldId id="505" r:id="rId17"/>
    <p:sldId id="481" r:id="rId18"/>
    <p:sldId id="507" r:id="rId19"/>
    <p:sldId id="482" r:id="rId20"/>
    <p:sldId id="486" r:id="rId21"/>
    <p:sldId id="497" r:id="rId22"/>
    <p:sldId id="488" r:id="rId23"/>
    <p:sldId id="489" r:id="rId24"/>
    <p:sldId id="490" r:id="rId25"/>
    <p:sldId id="491" r:id="rId26"/>
    <p:sldId id="487" r:id="rId27"/>
    <p:sldId id="492" r:id="rId28"/>
    <p:sldId id="49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D2C201F-D22D-493F-91CA-A539EFF7CCAC}">
          <p14:sldIdLst>
            <p14:sldId id="260"/>
            <p14:sldId id="292"/>
            <p14:sldId id="472"/>
            <p14:sldId id="469"/>
            <p14:sldId id="477"/>
            <p14:sldId id="499"/>
            <p14:sldId id="500"/>
            <p14:sldId id="494"/>
            <p14:sldId id="502"/>
            <p14:sldId id="504"/>
            <p14:sldId id="478"/>
            <p14:sldId id="479"/>
            <p14:sldId id="506"/>
            <p14:sldId id="480"/>
            <p14:sldId id="505"/>
            <p14:sldId id="481"/>
            <p14:sldId id="507"/>
            <p14:sldId id="482"/>
            <p14:sldId id="486"/>
            <p14:sldId id="497"/>
            <p14:sldId id="488"/>
            <p14:sldId id="489"/>
            <p14:sldId id="490"/>
            <p14:sldId id="491"/>
            <p14:sldId id="487"/>
            <p14:sldId id="492"/>
            <p14:sldId id="493"/>
          </p14:sldIdLst>
        </p14:section>
        <p14:section name="Untitled Section" id="{A64A1A3B-7AFD-400D-B6BC-E3120F88DD9D}">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es, Arend" initials="GA" lastIdx="1" clrIdx="0">
    <p:extLst>
      <p:ext uri="{19B8F6BF-5375-455C-9EA6-DF929625EA0E}">
        <p15:presenceInfo xmlns:p15="http://schemas.microsoft.com/office/powerpoint/2012/main" userId="S::avandergoes@snv.org::f8103ea5-5338-4930-bf3a-5dd69e308ca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15" autoAdjust="0"/>
    <p:restoredTop sz="94249" autoAdjust="0"/>
  </p:normalViewPr>
  <p:slideViewPr>
    <p:cSldViewPr>
      <p:cViewPr varScale="1">
        <p:scale>
          <a:sx n="64" d="100"/>
          <a:sy n="64" d="100"/>
        </p:scale>
        <p:origin x="177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3FDBDC-FE63-486D-A33E-0294253C47E3}" type="datetimeFigureOut">
              <a:rPr lang="en-US" smtClean="0"/>
              <a:pPr/>
              <a:t>2/3/2025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6418AE-81D6-4BD4-80A5-0003E0DB7E36}" type="slidenum">
              <a:rPr lang="en-US" smtClean="0"/>
              <a:pPr/>
              <a:t>‹#›</a:t>
            </a:fld>
            <a:endParaRPr lang="en-US"/>
          </a:p>
        </p:txBody>
      </p:sp>
    </p:spTree>
    <p:extLst>
      <p:ext uri="{BB962C8B-B14F-4D97-AF65-F5344CB8AC3E}">
        <p14:creationId xmlns:p14="http://schemas.microsoft.com/office/powerpoint/2010/main" val="2937655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5FD0FD45-CEF5-42B2-8833-0321FCBDB37F}" type="datetimeFigureOut">
              <a:rPr lang="en-US" smtClean="0"/>
              <a:pPr/>
              <a:t>2/3/2025</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0612A510-F1CD-4B58-8CFE-B0C3E013BA9C}"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FD0FD45-CEF5-42B2-8833-0321FCBDB37F}" type="datetimeFigureOut">
              <a:rPr lang="en-US" smtClean="0"/>
              <a:pPr/>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12A510-F1CD-4B58-8CFE-B0C3E013BA9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FD0FD45-CEF5-42B2-8833-0321FCBDB37F}" type="datetimeFigureOut">
              <a:rPr lang="en-US" smtClean="0"/>
              <a:pPr/>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12A510-F1CD-4B58-8CFE-B0C3E013BA9C}"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abbed 2">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79450" y="153999"/>
            <a:ext cx="8038107" cy="544513"/>
          </a:xfrm>
        </p:spPr>
        <p:txBody>
          <a:bodyPr/>
          <a:lstStyle/>
          <a:p>
            <a:r>
              <a:rPr lang="en-US" dirty="0"/>
              <a:t>Click To Edit Master Title Style</a:t>
            </a:r>
          </a:p>
        </p:txBody>
      </p:sp>
      <p:sp>
        <p:nvSpPr>
          <p:cNvPr id="22" name="Text Placeholder 21"/>
          <p:cNvSpPr>
            <a:spLocks noGrp="1"/>
          </p:cNvSpPr>
          <p:nvPr>
            <p:ph type="body" sz="quarter" idx="10" hasCustomPrompt="1"/>
          </p:nvPr>
        </p:nvSpPr>
        <p:spPr>
          <a:xfrm>
            <a:off x="-86497" y="846639"/>
            <a:ext cx="648472" cy="1296000"/>
          </a:xfrm>
          <a:solidFill>
            <a:srgbClr val="0091CC"/>
          </a:solidFill>
        </p:spPr>
        <p:txBody>
          <a:bodyPr vert="vert270" lIns="72000" tIns="72000" rIns="72000" bIns="72000" anchor="b" anchorCtr="1"/>
          <a:lstStyle>
            <a:lvl1pPr marL="0" indent="0" algn="ctr">
              <a:buNone/>
              <a:defRPr sz="1467">
                <a:solidFill>
                  <a:schemeClr val="bg1"/>
                </a:solidFill>
                <a:latin typeface="VAG Rounded LT Light" panose="02000403040000020004" pitchFamily="2" charset="0"/>
              </a:defRPr>
            </a:lvl1pPr>
          </a:lstStyle>
          <a:p>
            <a:pPr lvl="0"/>
            <a:r>
              <a:rPr lang="en-US" dirty="0"/>
              <a:t>Your text here</a:t>
            </a:r>
            <a:endParaRPr lang="nl-NL" dirty="0"/>
          </a:p>
        </p:txBody>
      </p:sp>
      <p:sp>
        <p:nvSpPr>
          <p:cNvPr id="23" name="Text Placeholder 21"/>
          <p:cNvSpPr>
            <a:spLocks noGrp="1"/>
          </p:cNvSpPr>
          <p:nvPr>
            <p:ph type="body" sz="quarter" idx="11" hasCustomPrompt="1"/>
          </p:nvPr>
        </p:nvSpPr>
        <p:spPr>
          <a:xfrm>
            <a:off x="-86497" y="2229463"/>
            <a:ext cx="648472" cy="1296000"/>
          </a:xfrm>
          <a:solidFill>
            <a:srgbClr val="0091CC"/>
          </a:solidFill>
        </p:spPr>
        <p:txBody>
          <a:bodyPr vert="vert270" lIns="72000" tIns="72000" rIns="72000" bIns="72000" anchor="b" anchorCtr="1"/>
          <a:lstStyle>
            <a:lvl1pPr marL="0" indent="0" algn="ctr">
              <a:buNone/>
              <a:defRPr sz="1467">
                <a:solidFill>
                  <a:schemeClr val="bg1"/>
                </a:solidFill>
                <a:latin typeface="VAG Rounded LT Light" panose="02000403040000020004" pitchFamily="2" charset="0"/>
              </a:defRPr>
            </a:lvl1pPr>
          </a:lstStyle>
          <a:p>
            <a:pPr lvl="0"/>
            <a:r>
              <a:rPr lang="en-US" dirty="0"/>
              <a:t>Your text here</a:t>
            </a:r>
            <a:endParaRPr lang="nl-NL" dirty="0"/>
          </a:p>
        </p:txBody>
      </p:sp>
      <p:sp>
        <p:nvSpPr>
          <p:cNvPr id="24" name="Text Placeholder 21"/>
          <p:cNvSpPr>
            <a:spLocks noGrp="1"/>
          </p:cNvSpPr>
          <p:nvPr>
            <p:ph type="body" sz="quarter" idx="12" hasCustomPrompt="1"/>
          </p:nvPr>
        </p:nvSpPr>
        <p:spPr>
          <a:xfrm>
            <a:off x="-94217" y="3609945"/>
            <a:ext cx="656192" cy="1296000"/>
          </a:xfrm>
          <a:solidFill>
            <a:srgbClr val="0091CC"/>
          </a:solidFill>
        </p:spPr>
        <p:txBody>
          <a:bodyPr vert="vert270" lIns="72000" tIns="72000" rIns="72000" bIns="72000" anchor="b" anchorCtr="1"/>
          <a:lstStyle>
            <a:lvl1pPr marL="0" indent="0" algn="ctr">
              <a:buNone/>
              <a:defRPr sz="1467">
                <a:solidFill>
                  <a:schemeClr val="bg1"/>
                </a:solidFill>
                <a:latin typeface="VAG Rounded LT Light" panose="02000403040000020004" pitchFamily="2" charset="0"/>
              </a:defRPr>
            </a:lvl1pPr>
          </a:lstStyle>
          <a:p>
            <a:pPr lvl="0"/>
            <a:r>
              <a:rPr lang="en-US" dirty="0"/>
              <a:t>Your text here</a:t>
            </a:r>
            <a:endParaRPr lang="nl-NL" dirty="0"/>
          </a:p>
        </p:txBody>
      </p:sp>
      <p:sp>
        <p:nvSpPr>
          <p:cNvPr id="25" name="Text Placeholder 21"/>
          <p:cNvSpPr>
            <a:spLocks noGrp="1"/>
          </p:cNvSpPr>
          <p:nvPr>
            <p:ph type="body" sz="quarter" idx="13" hasCustomPrompt="1"/>
          </p:nvPr>
        </p:nvSpPr>
        <p:spPr>
          <a:xfrm>
            <a:off x="-94217" y="4990428"/>
            <a:ext cx="656192" cy="1296000"/>
          </a:xfrm>
          <a:solidFill>
            <a:srgbClr val="0091CC"/>
          </a:solidFill>
        </p:spPr>
        <p:txBody>
          <a:bodyPr vert="vert270" lIns="72000" tIns="72000" rIns="72000" bIns="72000" anchor="b" anchorCtr="1"/>
          <a:lstStyle>
            <a:lvl1pPr marL="0" indent="0" algn="ctr">
              <a:buNone/>
              <a:defRPr sz="1467">
                <a:solidFill>
                  <a:schemeClr val="bg1"/>
                </a:solidFill>
                <a:latin typeface="VAG Rounded LT Light" panose="02000403040000020004" pitchFamily="2" charset="0"/>
              </a:defRPr>
            </a:lvl1pPr>
          </a:lstStyle>
          <a:p>
            <a:pPr lvl="0"/>
            <a:r>
              <a:rPr lang="en-US" dirty="0"/>
              <a:t>Your text here</a:t>
            </a:r>
            <a:endParaRPr lang="nl-NL" dirty="0"/>
          </a:p>
        </p:txBody>
      </p:sp>
      <p:sp>
        <p:nvSpPr>
          <p:cNvPr id="27" name="Content Placeholder 26"/>
          <p:cNvSpPr>
            <a:spLocks noGrp="1"/>
          </p:cNvSpPr>
          <p:nvPr>
            <p:ph sz="quarter" idx="14"/>
          </p:nvPr>
        </p:nvSpPr>
        <p:spPr>
          <a:xfrm>
            <a:off x="679450" y="846668"/>
            <a:ext cx="3900170" cy="5439761"/>
          </a:xfrm>
        </p:spPr>
        <p:txBody>
          <a:bodyPr rIns="0"/>
          <a:lstStyle>
            <a:lvl1pPr>
              <a:defRPr sz="2133"/>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3" name="Picture Placeholder 2"/>
          <p:cNvSpPr>
            <a:spLocks noGrp="1"/>
          </p:cNvSpPr>
          <p:nvPr>
            <p:ph type="pic" sz="quarter" idx="15"/>
          </p:nvPr>
        </p:nvSpPr>
        <p:spPr>
          <a:xfrm>
            <a:off x="4697095" y="846668"/>
            <a:ext cx="4446905" cy="5439761"/>
          </a:xfrm>
        </p:spPr>
        <p:txBody>
          <a:bodyPr/>
          <a:lstStyle/>
          <a:p>
            <a:endParaRPr lang="nl-NL" dirty="0"/>
          </a:p>
        </p:txBody>
      </p:sp>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6207" y="6381751"/>
            <a:ext cx="435769" cy="304800"/>
          </a:xfrm>
          <a:prstGeom prst="rect">
            <a:avLst/>
          </a:prstGeom>
        </p:spPr>
      </p:pic>
      <p:sp>
        <p:nvSpPr>
          <p:cNvPr id="13" name="Rectangle 45"/>
          <p:cNvSpPr>
            <a:spLocks noGrp="1" noChangeArrowheads="1"/>
          </p:cNvSpPr>
          <p:nvPr>
            <p:ph type="sldNum" sz="quarter" idx="4"/>
          </p:nvPr>
        </p:nvSpPr>
        <p:spPr>
          <a:xfrm>
            <a:off x="8717558" y="6589400"/>
            <a:ext cx="426443" cy="268600"/>
          </a:xfrm>
          <a:prstGeom prst="rect">
            <a:avLst/>
          </a:prstGeom>
          <a:ln/>
        </p:spPr>
        <p:txBody>
          <a:bodyPr/>
          <a:lstStyle>
            <a:lvl1pPr>
              <a:defRPr sz="933">
                <a:solidFill>
                  <a:srgbClr val="0091CC"/>
                </a:solidFill>
              </a:defRPr>
            </a:lvl1pPr>
          </a:lstStyle>
          <a:p>
            <a:pPr defTabSz="914377" fontAlgn="base">
              <a:spcBef>
                <a:spcPct val="0"/>
              </a:spcBef>
              <a:spcAft>
                <a:spcPct val="0"/>
              </a:spcAft>
              <a:defRPr/>
            </a:pPr>
            <a:fld id="{9BE9B723-3BEB-4F30-99A3-5D2A65B6DA6E}" type="slidenum">
              <a:rPr lang="en-US" smtClean="0">
                <a:cs typeface="Arial" charset="0"/>
              </a:rPr>
              <a:pPr defTabSz="914377" fontAlgn="base">
                <a:spcBef>
                  <a:spcPct val="0"/>
                </a:spcBef>
                <a:spcAft>
                  <a:spcPct val="0"/>
                </a:spcAft>
                <a:defRPr/>
              </a:pPr>
              <a:t>‹#›</a:t>
            </a:fld>
            <a:endParaRPr lang="en-US" dirty="0">
              <a:cs typeface="Arial" charset="0"/>
            </a:endParaRPr>
          </a:p>
        </p:txBody>
      </p:sp>
    </p:spTree>
    <p:extLst>
      <p:ext uri="{BB962C8B-B14F-4D97-AF65-F5344CB8AC3E}">
        <p14:creationId xmlns:p14="http://schemas.microsoft.com/office/powerpoint/2010/main" val="38328953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elfolie">
    <p:spTree>
      <p:nvGrpSpPr>
        <p:cNvPr id="1" name=""/>
        <p:cNvGrpSpPr/>
        <p:nvPr/>
      </p:nvGrpSpPr>
      <p:grpSpPr>
        <a:xfrm>
          <a:off x="0" y="0"/>
          <a:ext cx="0" cy="0"/>
          <a:chOff x="0" y="0"/>
          <a:chExt cx="0" cy="0"/>
        </a:xfrm>
      </p:grpSpPr>
      <p:sp>
        <p:nvSpPr>
          <p:cNvPr id="25" name="Rechteck 24">
            <a:extLst>
              <a:ext uri="{FF2B5EF4-FFF2-40B4-BE49-F238E27FC236}">
                <a16:creationId xmlns:a16="http://schemas.microsoft.com/office/drawing/2014/main" id="{D7E14E15-D3C1-41CA-837D-6EFC2D3110AD}"/>
              </a:ext>
            </a:extLst>
          </p:cNvPr>
          <p:cNvSpPr/>
          <p:nvPr userDrawn="1"/>
        </p:nvSpPr>
        <p:spPr>
          <a:xfrm>
            <a:off x="0" y="3429000"/>
            <a:ext cx="9144000" cy="3429000"/>
          </a:xfrm>
          <a:prstGeom prst="rect">
            <a:avLst/>
          </a:prstGeom>
          <a:solidFill>
            <a:srgbClr val="4D9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noProof="0"/>
          </a:p>
        </p:txBody>
      </p:sp>
      <p:sp>
        <p:nvSpPr>
          <p:cNvPr id="3" name="Untertitel 2">
            <a:extLst>
              <a:ext uri="{FF2B5EF4-FFF2-40B4-BE49-F238E27FC236}">
                <a16:creationId xmlns:a16="http://schemas.microsoft.com/office/drawing/2014/main" id="{DBD5F0D0-4000-41AC-9BF7-715CD34E3AB2}"/>
              </a:ext>
            </a:extLst>
          </p:cNvPr>
          <p:cNvSpPr>
            <a:spLocks noGrp="1"/>
          </p:cNvSpPr>
          <p:nvPr>
            <p:ph type="subTitle" idx="1" hasCustomPrompt="1"/>
          </p:nvPr>
        </p:nvSpPr>
        <p:spPr>
          <a:xfrm>
            <a:off x="628650" y="3852864"/>
            <a:ext cx="7886700" cy="1481136"/>
          </a:xfrm>
        </p:spPr>
        <p:txBody>
          <a:bodyPr lIns="0" tIns="0" rIns="0" bIns="0">
            <a:noAutofit/>
          </a:bodyPr>
          <a:lstStyle>
            <a:lvl1pPr marL="0" indent="0" algn="ctr">
              <a:lnSpc>
                <a:spcPct val="120000"/>
              </a:lnSpc>
              <a:spcBef>
                <a:spcPts val="0"/>
              </a:spcBef>
              <a:spcAft>
                <a:spcPts val="0"/>
              </a:spcAft>
              <a:buNone/>
              <a:defRPr sz="2700" b="0">
                <a:solidFill>
                  <a:schemeClr val="bg1"/>
                </a:solidFill>
                <a:effectLst>
                  <a:outerShdw blurRad="38100" dist="38100" dir="2700000" algn="tl">
                    <a:srgbClr val="000000">
                      <a:alpha val="43137"/>
                    </a:srgbClr>
                  </a:outerShdw>
                </a:effectLs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a:t>Presentation Title</a:t>
            </a:r>
          </a:p>
        </p:txBody>
      </p:sp>
      <p:sp>
        <p:nvSpPr>
          <p:cNvPr id="7" name="Textfeld 6">
            <a:extLst>
              <a:ext uri="{FF2B5EF4-FFF2-40B4-BE49-F238E27FC236}">
                <a16:creationId xmlns:a16="http://schemas.microsoft.com/office/drawing/2014/main" id="{FBE07C4F-EA7E-46FC-ABD5-05C6E965DACB}"/>
              </a:ext>
            </a:extLst>
          </p:cNvPr>
          <p:cNvSpPr txBox="1"/>
          <p:nvPr userDrawn="1"/>
        </p:nvSpPr>
        <p:spPr>
          <a:xfrm>
            <a:off x="2174599" y="973638"/>
            <a:ext cx="4794802" cy="1419619"/>
          </a:xfrm>
          <a:prstGeom prst="rect">
            <a:avLst/>
          </a:prstGeom>
          <a:solidFill>
            <a:srgbClr val="4D90CD"/>
          </a:solidFill>
        </p:spPr>
        <p:txBody>
          <a:bodyPr wrap="square" rtlCol="0" anchor="ctr">
            <a:spAutoFit/>
          </a:bodyPr>
          <a:lstStyle/>
          <a:p>
            <a:pPr algn="ctr"/>
            <a:r>
              <a:rPr lang="en-GB" sz="8625" b="1" noProof="0">
                <a:solidFill>
                  <a:schemeClr val="bg1"/>
                </a:solidFill>
                <a:latin typeface="Arial" panose="020B0604020202020204" pitchFamily="34" charset="0"/>
                <a:cs typeface="Arial" panose="020B0604020202020204" pitchFamily="34" charset="0"/>
              </a:rPr>
              <a:t>NACRO</a:t>
            </a:r>
          </a:p>
        </p:txBody>
      </p:sp>
      <p:sp>
        <p:nvSpPr>
          <p:cNvPr id="8" name="Textfeld 7">
            <a:extLst>
              <a:ext uri="{FF2B5EF4-FFF2-40B4-BE49-F238E27FC236}">
                <a16:creationId xmlns:a16="http://schemas.microsoft.com/office/drawing/2014/main" id="{4040665A-CFD4-47D8-B9B4-8B9BF97B725F}"/>
              </a:ext>
            </a:extLst>
          </p:cNvPr>
          <p:cNvSpPr txBox="1"/>
          <p:nvPr userDrawn="1"/>
        </p:nvSpPr>
        <p:spPr>
          <a:xfrm>
            <a:off x="2162623" y="2711426"/>
            <a:ext cx="4818755" cy="311624"/>
          </a:xfrm>
          <a:prstGeom prst="rect">
            <a:avLst/>
          </a:prstGeom>
          <a:noFill/>
        </p:spPr>
        <p:txBody>
          <a:bodyPr wrap="none" lIns="0" tIns="0" rIns="0" bIns="0" rtlCol="0" anchor="ctr">
            <a:spAutoFit/>
          </a:bodyPr>
          <a:lstStyle/>
          <a:p>
            <a:pPr algn="ctr"/>
            <a:r>
              <a:rPr lang="en-GB" sz="2025" noProof="0">
                <a:solidFill>
                  <a:srgbClr val="4D90CD"/>
                </a:solidFill>
                <a:latin typeface="Arial" panose="020B0604020202020204" pitchFamily="34" charset="0"/>
                <a:cs typeface="Arial" panose="020B0604020202020204" pitchFamily="34" charset="0"/>
              </a:rPr>
              <a:t>New Apostolic Church Relief Organization</a:t>
            </a:r>
          </a:p>
        </p:txBody>
      </p:sp>
      <p:sp>
        <p:nvSpPr>
          <p:cNvPr id="21" name="Textplatzhalter 20">
            <a:extLst>
              <a:ext uri="{FF2B5EF4-FFF2-40B4-BE49-F238E27FC236}">
                <a16:creationId xmlns:a16="http://schemas.microsoft.com/office/drawing/2014/main" id="{E6716918-0D82-46F0-B6BA-E2429F21F974}"/>
              </a:ext>
            </a:extLst>
          </p:cNvPr>
          <p:cNvSpPr>
            <a:spLocks noGrp="1"/>
          </p:cNvSpPr>
          <p:nvPr>
            <p:ph type="body" sz="quarter" idx="10" hasCustomPrompt="1"/>
          </p:nvPr>
        </p:nvSpPr>
        <p:spPr>
          <a:xfrm>
            <a:off x="628650" y="5937250"/>
            <a:ext cx="7886700" cy="367770"/>
          </a:xfrm>
        </p:spPr>
        <p:txBody>
          <a:bodyPr>
            <a:normAutofit/>
          </a:bodyPr>
          <a:lstStyle>
            <a:lvl1pPr marL="0" indent="0" algn="ctr">
              <a:lnSpc>
                <a:spcPct val="100000"/>
              </a:lnSpc>
              <a:spcBef>
                <a:spcPts val="0"/>
              </a:spcBef>
              <a:buNone/>
              <a:defRPr sz="1350">
                <a:solidFill>
                  <a:schemeClr val="bg1"/>
                </a:solidFill>
                <a:effectLst>
                  <a:outerShdw blurRad="38100" dist="38100" dir="2700000" algn="tl">
                    <a:srgbClr val="000000">
                      <a:alpha val="43137"/>
                    </a:srgbClr>
                  </a:outerShdw>
                </a:effectLst>
              </a:defRPr>
            </a:lvl1pPr>
          </a:lstStyle>
          <a:p>
            <a:pPr lvl="0"/>
            <a:r>
              <a:rPr lang="en-GB" noProof="0"/>
              <a:t>Place, Date (DD Month YYYY)</a:t>
            </a:r>
          </a:p>
        </p:txBody>
      </p:sp>
      <p:sp>
        <p:nvSpPr>
          <p:cNvPr id="22" name="Textplatzhalter 20">
            <a:extLst>
              <a:ext uri="{FF2B5EF4-FFF2-40B4-BE49-F238E27FC236}">
                <a16:creationId xmlns:a16="http://schemas.microsoft.com/office/drawing/2014/main" id="{B0FA3EAB-4871-4D6F-AE09-43BE3852D1A5}"/>
              </a:ext>
            </a:extLst>
          </p:cNvPr>
          <p:cNvSpPr>
            <a:spLocks noGrp="1"/>
          </p:cNvSpPr>
          <p:nvPr>
            <p:ph type="body" sz="quarter" idx="11" hasCustomPrompt="1"/>
          </p:nvPr>
        </p:nvSpPr>
        <p:spPr>
          <a:xfrm>
            <a:off x="628650" y="5566305"/>
            <a:ext cx="7886700" cy="367770"/>
          </a:xfrm>
        </p:spPr>
        <p:txBody>
          <a:bodyPr>
            <a:normAutofit/>
          </a:bodyPr>
          <a:lstStyle>
            <a:lvl1pPr marL="0" indent="0" algn="ctr">
              <a:lnSpc>
                <a:spcPct val="100000"/>
              </a:lnSpc>
              <a:spcBef>
                <a:spcPts val="0"/>
              </a:spcBef>
              <a:buNone/>
              <a:defRPr sz="1350">
                <a:solidFill>
                  <a:schemeClr val="bg1"/>
                </a:solidFill>
                <a:effectLst>
                  <a:outerShdw blurRad="38100" dist="38100" dir="2700000" algn="tl">
                    <a:srgbClr val="000000">
                      <a:alpha val="43137"/>
                    </a:srgbClr>
                  </a:outerShdw>
                </a:effectLst>
              </a:defRPr>
            </a:lvl1pPr>
          </a:lstStyle>
          <a:p>
            <a:pPr lvl="0"/>
            <a:r>
              <a:rPr lang="en-GB" noProof="0"/>
              <a:t>Presenter‘s Name</a:t>
            </a:r>
          </a:p>
        </p:txBody>
      </p:sp>
    </p:spTree>
    <p:extLst>
      <p:ext uri="{BB962C8B-B14F-4D97-AF65-F5344CB8AC3E}">
        <p14:creationId xmlns:p14="http://schemas.microsoft.com/office/powerpoint/2010/main" val="14567084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CFA189-5D23-4079-A095-924DA4670889}"/>
              </a:ext>
            </a:extLst>
          </p:cNvPr>
          <p:cNvSpPr>
            <a:spLocks noGrp="1"/>
          </p:cNvSpPr>
          <p:nvPr>
            <p:ph type="title" hasCustomPrompt="1"/>
          </p:nvPr>
        </p:nvSpPr>
        <p:spPr>
          <a:xfrm>
            <a:off x="628650" y="860424"/>
            <a:ext cx="7886700" cy="830264"/>
          </a:xfrm>
        </p:spPr>
        <p:txBody>
          <a:bodyPr/>
          <a:lstStyle>
            <a:lvl1pPr algn="ctr">
              <a:defRPr/>
            </a:lvl1pPr>
          </a:lstStyle>
          <a:p>
            <a:r>
              <a:rPr lang="en-GB" noProof="0" dirty="0"/>
              <a:t>Slide Title</a:t>
            </a:r>
          </a:p>
        </p:txBody>
      </p:sp>
      <p:sp>
        <p:nvSpPr>
          <p:cNvPr id="3" name="Inhaltsplatzhalter 2">
            <a:extLst>
              <a:ext uri="{FF2B5EF4-FFF2-40B4-BE49-F238E27FC236}">
                <a16:creationId xmlns:a16="http://schemas.microsoft.com/office/drawing/2014/main" id="{3A7D039F-05E0-4695-AE16-1C8141093C14}"/>
              </a:ext>
            </a:extLst>
          </p:cNvPr>
          <p:cNvSpPr>
            <a:spLocks noGrp="1"/>
          </p:cNvSpPr>
          <p:nvPr>
            <p:ph idx="1"/>
          </p:nvPr>
        </p:nvSpPr>
        <p:spPr/>
        <p:txBody>
          <a:bodyPr/>
          <a:lstStyle>
            <a:lvl1pPr marL="171450" indent="-171450">
              <a:buFont typeface="Wingdings" panose="05000000000000000000" pitchFamily="2" charset="2"/>
              <a:buChar char="§"/>
              <a:defRPr sz="1800"/>
            </a:lvl1pPr>
            <a:lvl2pPr marL="514350" indent="-171450">
              <a:buFont typeface="Wingdings" panose="05000000000000000000" pitchFamily="2" charset="2"/>
              <a:buChar char="§"/>
              <a:defRPr sz="1350"/>
            </a:lvl2pPr>
            <a:lvl3pPr marL="857250" indent="-171450">
              <a:buFont typeface="Wingdings" panose="05000000000000000000" pitchFamily="2" charset="2"/>
              <a:buChar char="§"/>
              <a:defRPr sz="1350"/>
            </a:lvl3pPr>
            <a:lvl4pPr marL="1200150" indent="-171450">
              <a:buFont typeface="Wingdings" panose="05000000000000000000" pitchFamily="2" charset="2"/>
              <a:buChar char="§"/>
              <a:defRPr sz="1350"/>
            </a:lvl4pPr>
            <a:lvl5pPr marL="1543050" indent="-171450">
              <a:buFont typeface="Wingdings" panose="05000000000000000000" pitchFamily="2" charset="2"/>
              <a:buChar char="§"/>
              <a:defRPr sz="1350"/>
            </a:lvl5pPr>
          </a:lstStyle>
          <a:p>
            <a:pPr lvl="0"/>
            <a:r>
              <a:rPr lang="en-GB" noProof="0" dirty="0" err="1"/>
              <a:t>Mastertextformat</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p:txBody>
      </p:sp>
      <p:sp>
        <p:nvSpPr>
          <p:cNvPr id="7" name="Textfeld 6">
            <a:extLst>
              <a:ext uri="{FF2B5EF4-FFF2-40B4-BE49-F238E27FC236}">
                <a16:creationId xmlns:a16="http://schemas.microsoft.com/office/drawing/2014/main" id="{F718467A-02BC-44CB-85D3-0DCFE69D6494}"/>
              </a:ext>
            </a:extLst>
          </p:cNvPr>
          <p:cNvSpPr txBox="1"/>
          <p:nvPr userDrawn="1"/>
        </p:nvSpPr>
        <p:spPr>
          <a:xfrm>
            <a:off x="4021931" y="265538"/>
            <a:ext cx="1100138" cy="369332"/>
          </a:xfrm>
          <a:prstGeom prst="rect">
            <a:avLst/>
          </a:prstGeom>
          <a:solidFill>
            <a:srgbClr val="4D90CD"/>
          </a:solidFill>
          <a:ln w="38100">
            <a:noFill/>
          </a:ln>
        </p:spPr>
        <p:txBody>
          <a:bodyPr wrap="square" rtlCol="0" anchor="ctr">
            <a:spAutoFit/>
          </a:bodyPr>
          <a:lstStyle/>
          <a:p>
            <a:pPr algn="ctr"/>
            <a:r>
              <a:rPr lang="de-DE" sz="1800" b="1" dirty="0">
                <a:solidFill>
                  <a:schemeClr val="bg1"/>
                </a:solidFill>
                <a:latin typeface="Arial" panose="020B0604020202020204" pitchFamily="34" charset="0"/>
                <a:cs typeface="Arial" panose="020B0604020202020204" pitchFamily="34" charset="0"/>
              </a:rPr>
              <a:t>NACRO</a:t>
            </a:r>
          </a:p>
        </p:txBody>
      </p:sp>
      <p:sp>
        <p:nvSpPr>
          <p:cNvPr id="11" name="Datumsplatzhalter 10">
            <a:extLst>
              <a:ext uri="{FF2B5EF4-FFF2-40B4-BE49-F238E27FC236}">
                <a16:creationId xmlns:a16="http://schemas.microsoft.com/office/drawing/2014/main" id="{F7343033-25D4-439B-B9F0-A71730C0920E}"/>
              </a:ext>
            </a:extLst>
          </p:cNvPr>
          <p:cNvSpPr>
            <a:spLocks noGrp="1"/>
          </p:cNvSpPr>
          <p:nvPr>
            <p:ph type="dt" sz="half" idx="10"/>
          </p:nvPr>
        </p:nvSpPr>
        <p:spPr/>
        <p:txBody>
          <a:bodyPr/>
          <a:lstStyle/>
          <a:p>
            <a:fld id="{194C678E-BCA3-4B6A-9C9A-C67A02DFA713}" type="datetime1">
              <a:rPr lang="de-DE" smtClean="0"/>
              <a:t>03.02.2025</a:t>
            </a:fld>
            <a:endParaRPr lang="en-GB" dirty="0"/>
          </a:p>
        </p:txBody>
      </p:sp>
      <p:sp>
        <p:nvSpPr>
          <p:cNvPr id="12" name="Fußzeilenplatzhalter 11">
            <a:extLst>
              <a:ext uri="{FF2B5EF4-FFF2-40B4-BE49-F238E27FC236}">
                <a16:creationId xmlns:a16="http://schemas.microsoft.com/office/drawing/2014/main" id="{2F0E6CE0-52EA-4DCB-8963-3E570F188330}"/>
              </a:ext>
            </a:extLst>
          </p:cNvPr>
          <p:cNvSpPr>
            <a:spLocks noGrp="1"/>
          </p:cNvSpPr>
          <p:nvPr>
            <p:ph type="ftr" sz="quarter" idx="11"/>
          </p:nvPr>
        </p:nvSpPr>
        <p:spPr/>
        <p:txBody>
          <a:bodyPr/>
          <a:lstStyle/>
          <a:p>
            <a:r>
              <a:rPr lang="en-US"/>
              <a:t>NACRO Malawi Projects Update December 2022</a:t>
            </a:r>
            <a:endParaRPr lang="en-GB" dirty="0"/>
          </a:p>
        </p:txBody>
      </p:sp>
      <p:sp>
        <p:nvSpPr>
          <p:cNvPr id="13" name="Foliennummernplatzhalter 12">
            <a:extLst>
              <a:ext uri="{FF2B5EF4-FFF2-40B4-BE49-F238E27FC236}">
                <a16:creationId xmlns:a16="http://schemas.microsoft.com/office/drawing/2014/main" id="{4012EE9F-95EB-468B-915C-476BCD47CF36}"/>
              </a:ext>
            </a:extLst>
          </p:cNvPr>
          <p:cNvSpPr>
            <a:spLocks noGrp="1"/>
          </p:cNvSpPr>
          <p:nvPr>
            <p:ph type="sldNum" sz="quarter" idx="12"/>
          </p:nvPr>
        </p:nvSpPr>
        <p:spPr/>
        <p:txBody>
          <a:bodyPr/>
          <a:lstStyle/>
          <a:p>
            <a:fld id="{199524E4-9DE0-438E-8CD7-ACD96F0026C4}" type="slidenum">
              <a:rPr lang="en-GB" smtClean="0"/>
              <a:pPr/>
              <a:t>‹#›</a:t>
            </a:fld>
            <a:endParaRPr lang="en-GB"/>
          </a:p>
        </p:txBody>
      </p:sp>
      <p:cxnSp>
        <p:nvCxnSpPr>
          <p:cNvPr id="5" name="Gerader Verbinder 4">
            <a:extLst>
              <a:ext uri="{FF2B5EF4-FFF2-40B4-BE49-F238E27FC236}">
                <a16:creationId xmlns:a16="http://schemas.microsoft.com/office/drawing/2014/main" id="{2C1544F1-A860-438E-8043-608D674E5535}"/>
              </a:ext>
            </a:extLst>
          </p:cNvPr>
          <p:cNvCxnSpPr>
            <a:cxnSpLocks/>
          </p:cNvCxnSpPr>
          <p:nvPr userDrawn="1"/>
        </p:nvCxnSpPr>
        <p:spPr>
          <a:xfrm>
            <a:off x="566142" y="860424"/>
            <a:ext cx="8577858" cy="0"/>
          </a:xfrm>
          <a:prstGeom prst="line">
            <a:avLst/>
          </a:prstGeom>
          <a:ln w="25400">
            <a:solidFill>
              <a:srgbClr val="4D90CD"/>
            </a:solidFill>
          </a:ln>
        </p:spPr>
        <p:style>
          <a:lnRef idx="1">
            <a:schemeClr val="accent1"/>
          </a:lnRef>
          <a:fillRef idx="0">
            <a:schemeClr val="accent1"/>
          </a:fillRef>
          <a:effectRef idx="0">
            <a:schemeClr val="accent1"/>
          </a:effectRef>
          <a:fontRef idx="minor">
            <a:schemeClr val="tx1"/>
          </a:fontRef>
        </p:style>
      </p:cxnSp>
      <p:sp>
        <p:nvSpPr>
          <p:cNvPr id="9" name="Rechtwinkliges Dreieck 8">
            <a:extLst>
              <a:ext uri="{FF2B5EF4-FFF2-40B4-BE49-F238E27FC236}">
                <a16:creationId xmlns:a16="http://schemas.microsoft.com/office/drawing/2014/main" id="{631D4F69-EAE8-459F-AC42-5A771233C410}"/>
              </a:ext>
            </a:extLst>
          </p:cNvPr>
          <p:cNvSpPr/>
          <p:nvPr userDrawn="1"/>
        </p:nvSpPr>
        <p:spPr>
          <a:xfrm rot="10800000" flipH="1">
            <a:off x="0" y="1"/>
            <a:ext cx="648000" cy="6857999"/>
          </a:xfrm>
          <a:prstGeom prst="rtTriangle">
            <a:avLst/>
          </a:prstGeom>
          <a:solidFill>
            <a:srgbClr val="4D90C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GB" sz="1350"/>
          </a:p>
        </p:txBody>
      </p:sp>
      <p:cxnSp>
        <p:nvCxnSpPr>
          <p:cNvPr id="15" name="Gerader Verbinder 14">
            <a:extLst>
              <a:ext uri="{FF2B5EF4-FFF2-40B4-BE49-F238E27FC236}">
                <a16:creationId xmlns:a16="http://schemas.microsoft.com/office/drawing/2014/main" id="{B28D6207-2955-4C7E-86F0-CB36E8FF3146}"/>
              </a:ext>
            </a:extLst>
          </p:cNvPr>
          <p:cNvCxnSpPr>
            <a:cxnSpLocks/>
          </p:cNvCxnSpPr>
          <p:nvPr userDrawn="1"/>
        </p:nvCxnSpPr>
        <p:spPr>
          <a:xfrm>
            <a:off x="-1786" y="860424"/>
            <a:ext cx="5679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08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CFA189-5D23-4079-A095-924DA4670889}"/>
              </a:ext>
            </a:extLst>
          </p:cNvPr>
          <p:cNvSpPr>
            <a:spLocks noGrp="1"/>
          </p:cNvSpPr>
          <p:nvPr>
            <p:ph type="title" hasCustomPrompt="1"/>
          </p:nvPr>
        </p:nvSpPr>
        <p:spPr>
          <a:xfrm>
            <a:off x="628650" y="860424"/>
            <a:ext cx="7886700" cy="830264"/>
          </a:xfrm>
        </p:spPr>
        <p:txBody>
          <a:bodyPr/>
          <a:lstStyle>
            <a:lvl1pPr algn="ctr">
              <a:defRPr/>
            </a:lvl1pPr>
          </a:lstStyle>
          <a:p>
            <a:r>
              <a:rPr lang="en-GB" noProof="0"/>
              <a:t>Slide Title</a:t>
            </a:r>
          </a:p>
        </p:txBody>
      </p:sp>
      <p:sp>
        <p:nvSpPr>
          <p:cNvPr id="3" name="Inhaltsplatzhalter 2">
            <a:extLst>
              <a:ext uri="{FF2B5EF4-FFF2-40B4-BE49-F238E27FC236}">
                <a16:creationId xmlns:a16="http://schemas.microsoft.com/office/drawing/2014/main" id="{3A7D039F-05E0-4695-AE16-1C8141093C14}"/>
              </a:ext>
            </a:extLst>
          </p:cNvPr>
          <p:cNvSpPr>
            <a:spLocks noGrp="1"/>
          </p:cNvSpPr>
          <p:nvPr>
            <p:ph idx="1"/>
          </p:nvPr>
        </p:nvSpPr>
        <p:spPr/>
        <p:txBody>
          <a:bodyPr/>
          <a:lstStyle>
            <a:lvl1pPr marL="171450" indent="-171450">
              <a:buFont typeface="Wingdings" panose="05000000000000000000" pitchFamily="2" charset="2"/>
              <a:buChar char="§"/>
              <a:defRPr sz="1800"/>
            </a:lvl1pPr>
            <a:lvl2pPr marL="514350" indent="-171450">
              <a:buFont typeface="Wingdings" panose="05000000000000000000" pitchFamily="2" charset="2"/>
              <a:buChar char="§"/>
              <a:defRPr sz="1350"/>
            </a:lvl2pPr>
            <a:lvl3pPr marL="857250" indent="-171450">
              <a:buFont typeface="Wingdings" panose="05000000000000000000" pitchFamily="2" charset="2"/>
              <a:buChar char="§"/>
              <a:defRPr sz="1350"/>
            </a:lvl3pPr>
            <a:lvl4pPr marL="1200150" indent="-171450">
              <a:buFont typeface="Wingdings" panose="05000000000000000000" pitchFamily="2" charset="2"/>
              <a:buChar char="§"/>
              <a:defRPr sz="1350"/>
            </a:lvl4pPr>
            <a:lvl5pPr marL="1543050" indent="-171450">
              <a:buFont typeface="Wingdings" panose="05000000000000000000" pitchFamily="2" charset="2"/>
              <a:buChar char="§"/>
              <a:defRPr sz="1350"/>
            </a:lvl5pPr>
          </a:lstStyle>
          <a:p>
            <a:pPr lvl="0"/>
            <a:r>
              <a:rPr lang="en-GB" noProof="0"/>
              <a:t>Mastertextformat bearbeiten</a:t>
            </a:r>
          </a:p>
          <a:p>
            <a:pPr lvl="1"/>
            <a:r>
              <a:rPr lang="en-GB" noProof="0"/>
              <a:t>Zweite Ebene</a:t>
            </a:r>
          </a:p>
          <a:p>
            <a:pPr lvl="2"/>
            <a:r>
              <a:rPr lang="en-GB" noProof="0"/>
              <a:t>Dritte Ebene</a:t>
            </a:r>
          </a:p>
          <a:p>
            <a:pPr lvl="3"/>
            <a:r>
              <a:rPr lang="en-GB" noProof="0"/>
              <a:t>Vierte Ebene</a:t>
            </a:r>
          </a:p>
          <a:p>
            <a:pPr lvl="4"/>
            <a:r>
              <a:rPr lang="en-GB" noProof="0"/>
              <a:t>Fünfte Ebene</a:t>
            </a:r>
          </a:p>
        </p:txBody>
      </p:sp>
      <p:sp>
        <p:nvSpPr>
          <p:cNvPr id="11" name="Datumsplatzhalter 10">
            <a:extLst>
              <a:ext uri="{FF2B5EF4-FFF2-40B4-BE49-F238E27FC236}">
                <a16:creationId xmlns:a16="http://schemas.microsoft.com/office/drawing/2014/main" id="{F7343033-25D4-439B-B9F0-A71730C0920E}"/>
              </a:ext>
            </a:extLst>
          </p:cNvPr>
          <p:cNvSpPr>
            <a:spLocks noGrp="1"/>
          </p:cNvSpPr>
          <p:nvPr>
            <p:ph type="dt" sz="half" idx="10"/>
          </p:nvPr>
        </p:nvSpPr>
        <p:spPr/>
        <p:txBody>
          <a:bodyPr/>
          <a:lstStyle/>
          <a:p>
            <a:fld id="{19427BA7-2176-43FD-B78C-F6B9B0E74E0A}" type="datetime1">
              <a:rPr lang="de-DE" noProof="0" smtClean="0"/>
              <a:t>03.02.2025</a:t>
            </a:fld>
            <a:endParaRPr lang="en-GB" noProof="0"/>
          </a:p>
        </p:txBody>
      </p:sp>
      <p:sp>
        <p:nvSpPr>
          <p:cNvPr id="12" name="Fußzeilenplatzhalter 11">
            <a:extLst>
              <a:ext uri="{FF2B5EF4-FFF2-40B4-BE49-F238E27FC236}">
                <a16:creationId xmlns:a16="http://schemas.microsoft.com/office/drawing/2014/main" id="{2F0E6CE0-52EA-4DCB-8963-3E570F188330}"/>
              </a:ext>
            </a:extLst>
          </p:cNvPr>
          <p:cNvSpPr>
            <a:spLocks noGrp="1"/>
          </p:cNvSpPr>
          <p:nvPr>
            <p:ph type="ftr" sz="quarter" idx="11"/>
          </p:nvPr>
        </p:nvSpPr>
        <p:spPr/>
        <p:txBody>
          <a:bodyPr/>
          <a:lstStyle/>
          <a:p>
            <a:r>
              <a:rPr lang="en-US" noProof="0"/>
              <a:t>NACRO Malawi Projects Update December 2022</a:t>
            </a:r>
            <a:endParaRPr lang="en-GB" noProof="0"/>
          </a:p>
        </p:txBody>
      </p:sp>
      <p:sp>
        <p:nvSpPr>
          <p:cNvPr id="13" name="Foliennummernplatzhalter 12">
            <a:extLst>
              <a:ext uri="{FF2B5EF4-FFF2-40B4-BE49-F238E27FC236}">
                <a16:creationId xmlns:a16="http://schemas.microsoft.com/office/drawing/2014/main" id="{4012EE9F-95EB-468B-915C-476BCD47CF36}"/>
              </a:ext>
            </a:extLst>
          </p:cNvPr>
          <p:cNvSpPr>
            <a:spLocks noGrp="1"/>
          </p:cNvSpPr>
          <p:nvPr>
            <p:ph type="sldNum" sz="quarter" idx="12"/>
          </p:nvPr>
        </p:nvSpPr>
        <p:spPr/>
        <p:txBody>
          <a:bodyPr/>
          <a:lstStyle/>
          <a:p>
            <a:fld id="{199524E4-9DE0-438E-8CD7-ACD96F0026C4}" type="slidenum">
              <a:rPr lang="en-GB" noProof="0" smtClean="0"/>
              <a:pPr/>
              <a:t>‹#›</a:t>
            </a:fld>
            <a:endParaRPr lang="en-GB" noProof="0"/>
          </a:p>
        </p:txBody>
      </p:sp>
      <p:cxnSp>
        <p:nvCxnSpPr>
          <p:cNvPr id="5" name="Gerader Verbinder 4">
            <a:extLst>
              <a:ext uri="{FF2B5EF4-FFF2-40B4-BE49-F238E27FC236}">
                <a16:creationId xmlns:a16="http://schemas.microsoft.com/office/drawing/2014/main" id="{2C1544F1-A860-438E-8043-608D674E5535}"/>
              </a:ext>
            </a:extLst>
          </p:cNvPr>
          <p:cNvCxnSpPr>
            <a:cxnSpLocks/>
          </p:cNvCxnSpPr>
          <p:nvPr userDrawn="1"/>
        </p:nvCxnSpPr>
        <p:spPr>
          <a:xfrm>
            <a:off x="566142" y="860424"/>
            <a:ext cx="8577858" cy="0"/>
          </a:xfrm>
          <a:prstGeom prst="line">
            <a:avLst/>
          </a:prstGeom>
          <a:ln w="25400">
            <a:solidFill>
              <a:srgbClr val="4D90CD"/>
            </a:solidFill>
          </a:ln>
        </p:spPr>
        <p:style>
          <a:lnRef idx="1">
            <a:schemeClr val="accent1"/>
          </a:lnRef>
          <a:fillRef idx="0">
            <a:schemeClr val="accent1"/>
          </a:fillRef>
          <a:effectRef idx="0">
            <a:schemeClr val="accent1"/>
          </a:effectRef>
          <a:fontRef idx="minor">
            <a:schemeClr val="tx1"/>
          </a:fontRef>
        </p:style>
      </p:cxnSp>
      <p:sp>
        <p:nvSpPr>
          <p:cNvPr id="9" name="Rechtwinkliges Dreieck 8">
            <a:extLst>
              <a:ext uri="{FF2B5EF4-FFF2-40B4-BE49-F238E27FC236}">
                <a16:creationId xmlns:a16="http://schemas.microsoft.com/office/drawing/2014/main" id="{631D4F69-EAE8-459F-AC42-5A771233C410}"/>
              </a:ext>
            </a:extLst>
          </p:cNvPr>
          <p:cNvSpPr/>
          <p:nvPr userDrawn="1"/>
        </p:nvSpPr>
        <p:spPr>
          <a:xfrm rot="10800000" flipH="1">
            <a:off x="0" y="1"/>
            <a:ext cx="648000" cy="6857999"/>
          </a:xfrm>
          <a:prstGeom prst="rtTriangle">
            <a:avLst/>
          </a:prstGeom>
          <a:solidFill>
            <a:srgbClr val="4D90C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GB" sz="1350" noProof="0"/>
          </a:p>
        </p:txBody>
      </p:sp>
      <p:cxnSp>
        <p:nvCxnSpPr>
          <p:cNvPr id="15" name="Gerader Verbinder 14">
            <a:extLst>
              <a:ext uri="{FF2B5EF4-FFF2-40B4-BE49-F238E27FC236}">
                <a16:creationId xmlns:a16="http://schemas.microsoft.com/office/drawing/2014/main" id="{B28D6207-2955-4C7E-86F0-CB36E8FF3146}"/>
              </a:ext>
            </a:extLst>
          </p:cNvPr>
          <p:cNvCxnSpPr>
            <a:cxnSpLocks/>
          </p:cNvCxnSpPr>
          <p:nvPr userDrawn="1"/>
        </p:nvCxnSpPr>
        <p:spPr>
          <a:xfrm>
            <a:off x="-1786" y="860424"/>
            <a:ext cx="5679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 name="Gruppieren 3">
            <a:extLst>
              <a:ext uri="{FF2B5EF4-FFF2-40B4-BE49-F238E27FC236}">
                <a16:creationId xmlns:a16="http://schemas.microsoft.com/office/drawing/2014/main" id="{E9158964-115C-4857-B4F1-B89F3090D5DA}"/>
              </a:ext>
            </a:extLst>
          </p:cNvPr>
          <p:cNvGrpSpPr/>
          <p:nvPr userDrawn="1"/>
        </p:nvGrpSpPr>
        <p:grpSpPr>
          <a:xfrm>
            <a:off x="2411016" y="265041"/>
            <a:ext cx="4969847" cy="369332"/>
            <a:chOff x="2595563" y="265041"/>
            <a:chExt cx="6626463" cy="369332"/>
          </a:xfrm>
        </p:grpSpPr>
        <p:sp>
          <p:nvSpPr>
            <p:cNvPr id="7" name="Textfeld 6">
              <a:extLst>
                <a:ext uri="{FF2B5EF4-FFF2-40B4-BE49-F238E27FC236}">
                  <a16:creationId xmlns:a16="http://schemas.microsoft.com/office/drawing/2014/main" id="{F718467A-02BC-44CB-85D3-0DCFE69D6494}"/>
                </a:ext>
              </a:extLst>
            </p:cNvPr>
            <p:cNvSpPr txBox="1"/>
            <p:nvPr userDrawn="1"/>
          </p:nvSpPr>
          <p:spPr>
            <a:xfrm>
              <a:off x="2595563" y="265041"/>
              <a:ext cx="1466850" cy="369332"/>
            </a:xfrm>
            <a:prstGeom prst="rect">
              <a:avLst/>
            </a:prstGeom>
            <a:solidFill>
              <a:srgbClr val="4D90CD"/>
            </a:solidFill>
            <a:ln w="38100">
              <a:noFill/>
            </a:ln>
          </p:spPr>
          <p:txBody>
            <a:bodyPr wrap="square" rtlCol="0" anchor="ctr">
              <a:spAutoFit/>
            </a:bodyPr>
            <a:lstStyle/>
            <a:p>
              <a:pPr algn="ctr"/>
              <a:r>
                <a:rPr lang="en-GB" sz="1800" b="1" noProof="0">
                  <a:solidFill>
                    <a:schemeClr val="bg1"/>
                  </a:solidFill>
                  <a:latin typeface="Arial" panose="020B0604020202020204" pitchFamily="34" charset="0"/>
                  <a:cs typeface="Arial" panose="020B0604020202020204" pitchFamily="34" charset="0"/>
                </a:rPr>
                <a:t>NACRO</a:t>
              </a:r>
            </a:p>
          </p:txBody>
        </p:sp>
        <p:sp>
          <p:nvSpPr>
            <p:cNvPr id="18" name="Textfeld 17">
              <a:extLst>
                <a:ext uri="{FF2B5EF4-FFF2-40B4-BE49-F238E27FC236}">
                  <a16:creationId xmlns:a16="http://schemas.microsoft.com/office/drawing/2014/main" id="{15F3911C-78AB-4D5E-86E5-5502ECE235CE}"/>
                </a:ext>
              </a:extLst>
            </p:cNvPr>
            <p:cNvSpPr txBox="1"/>
            <p:nvPr userDrawn="1"/>
          </p:nvSpPr>
          <p:spPr>
            <a:xfrm>
              <a:off x="4450719" y="334787"/>
              <a:ext cx="4771307" cy="230832"/>
            </a:xfrm>
            <a:prstGeom prst="rect">
              <a:avLst/>
            </a:prstGeom>
            <a:noFill/>
          </p:spPr>
          <p:txBody>
            <a:bodyPr wrap="none" lIns="0" tIns="0" rIns="0" bIns="0" rtlCol="0" anchor="ctr">
              <a:spAutoFit/>
            </a:bodyPr>
            <a:lstStyle/>
            <a:p>
              <a:pPr algn="ctr"/>
              <a:r>
                <a:rPr lang="en-GB" sz="1500" noProof="0">
                  <a:solidFill>
                    <a:srgbClr val="4D90CD"/>
                  </a:solidFill>
                  <a:latin typeface="Arial" panose="020B0604020202020204" pitchFamily="34" charset="0"/>
                  <a:cs typeface="Arial" panose="020B0604020202020204" pitchFamily="34" charset="0"/>
                </a:rPr>
                <a:t>New Apostolic Church Relief Organization</a:t>
              </a:r>
            </a:p>
          </p:txBody>
        </p:sp>
      </p:grpSp>
    </p:spTree>
    <p:extLst>
      <p:ext uri="{BB962C8B-B14F-4D97-AF65-F5344CB8AC3E}">
        <p14:creationId xmlns:p14="http://schemas.microsoft.com/office/powerpoint/2010/main" val="4112021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CFA189-5D23-4079-A095-924DA4670889}"/>
              </a:ext>
            </a:extLst>
          </p:cNvPr>
          <p:cNvSpPr>
            <a:spLocks noGrp="1"/>
          </p:cNvSpPr>
          <p:nvPr>
            <p:ph type="title" hasCustomPrompt="1"/>
          </p:nvPr>
        </p:nvSpPr>
        <p:spPr>
          <a:xfrm>
            <a:off x="628650" y="860424"/>
            <a:ext cx="7886700" cy="830264"/>
          </a:xfrm>
        </p:spPr>
        <p:txBody>
          <a:bodyPr/>
          <a:lstStyle>
            <a:lvl1pPr algn="ctr">
              <a:defRPr/>
            </a:lvl1pPr>
          </a:lstStyle>
          <a:p>
            <a:r>
              <a:rPr lang="en-GB" noProof="0" dirty="0"/>
              <a:t>Slide Title</a:t>
            </a:r>
          </a:p>
        </p:txBody>
      </p:sp>
      <p:sp>
        <p:nvSpPr>
          <p:cNvPr id="3" name="Inhaltsplatzhalter 2">
            <a:extLst>
              <a:ext uri="{FF2B5EF4-FFF2-40B4-BE49-F238E27FC236}">
                <a16:creationId xmlns:a16="http://schemas.microsoft.com/office/drawing/2014/main" id="{3A7D039F-05E0-4695-AE16-1C8141093C14}"/>
              </a:ext>
            </a:extLst>
          </p:cNvPr>
          <p:cNvSpPr>
            <a:spLocks noGrp="1"/>
          </p:cNvSpPr>
          <p:nvPr>
            <p:ph idx="1"/>
          </p:nvPr>
        </p:nvSpPr>
        <p:spPr/>
        <p:txBody>
          <a:bodyPr/>
          <a:lstStyle>
            <a:lvl1pPr marL="171450" indent="-171450">
              <a:buFont typeface="Wingdings" panose="05000000000000000000" pitchFamily="2" charset="2"/>
              <a:buChar char="§"/>
              <a:defRPr sz="1800"/>
            </a:lvl1pPr>
            <a:lvl2pPr marL="514350" indent="-171450">
              <a:buFont typeface="Wingdings" panose="05000000000000000000" pitchFamily="2" charset="2"/>
              <a:buChar char="§"/>
              <a:defRPr sz="1350"/>
            </a:lvl2pPr>
            <a:lvl3pPr marL="857250" indent="-171450">
              <a:buFont typeface="Wingdings" panose="05000000000000000000" pitchFamily="2" charset="2"/>
              <a:buChar char="§"/>
              <a:defRPr sz="1350"/>
            </a:lvl3pPr>
            <a:lvl4pPr marL="1200150" indent="-171450">
              <a:buFont typeface="Wingdings" panose="05000000000000000000" pitchFamily="2" charset="2"/>
              <a:buChar char="§"/>
              <a:defRPr sz="1350"/>
            </a:lvl4pPr>
            <a:lvl5pPr marL="1543050" indent="-171450">
              <a:buFont typeface="Wingdings" panose="05000000000000000000" pitchFamily="2" charset="2"/>
              <a:buChar char="§"/>
              <a:defRPr sz="1350"/>
            </a:lvl5pPr>
          </a:lstStyle>
          <a:p>
            <a:pPr lvl="0"/>
            <a:r>
              <a:rPr lang="en-GB" noProof="0" dirty="0" err="1"/>
              <a:t>Mastertextformat</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p:txBody>
      </p:sp>
      <p:sp>
        <p:nvSpPr>
          <p:cNvPr id="11" name="Datumsplatzhalter 10">
            <a:extLst>
              <a:ext uri="{FF2B5EF4-FFF2-40B4-BE49-F238E27FC236}">
                <a16:creationId xmlns:a16="http://schemas.microsoft.com/office/drawing/2014/main" id="{F7343033-25D4-439B-B9F0-A71730C0920E}"/>
              </a:ext>
            </a:extLst>
          </p:cNvPr>
          <p:cNvSpPr>
            <a:spLocks noGrp="1"/>
          </p:cNvSpPr>
          <p:nvPr>
            <p:ph type="dt" sz="half" idx="10"/>
          </p:nvPr>
        </p:nvSpPr>
        <p:spPr/>
        <p:txBody>
          <a:bodyPr/>
          <a:lstStyle/>
          <a:p>
            <a:fld id="{733DCDFE-9439-43AE-8EB0-745460F91C71}" type="datetime1">
              <a:rPr lang="de-DE" smtClean="0"/>
              <a:t>03.02.2025</a:t>
            </a:fld>
            <a:endParaRPr lang="en-GB" dirty="0"/>
          </a:p>
        </p:txBody>
      </p:sp>
      <p:sp>
        <p:nvSpPr>
          <p:cNvPr id="12" name="Fußzeilenplatzhalter 11">
            <a:extLst>
              <a:ext uri="{FF2B5EF4-FFF2-40B4-BE49-F238E27FC236}">
                <a16:creationId xmlns:a16="http://schemas.microsoft.com/office/drawing/2014/main" id="{2F0E6CE0-52EA-4DCB-8963-3E570F188330}"/>
              </a:ext>
            </a:extLst>
          </p:cNvPr>
          <p:cNvSpPr>
            <a:spLocks noGrp="1"/>
          </p:cNvSpPr>
          <p:nvPr>
            <p:ph type="ftr" sz="quarter" idx="11"/>
          </p:nvPr>
        </p:nvSpPr>
        <p:spPr/>
        <p:txBody>
          <a:bodyPr/>
          <a:lstStyle/>
          <a:p>
            <a:r>
              <a:rPr lang="en-US"/>
              <a:t>NACRO Malawi Projects Update December 2022</a:t>
            </a:r>
            <a:endParaRPr lang="en-GB" dirty="0"/>
          </a:p>
        </p:txBody>
      </p:sp>
      <p:sp>
        <p:nvSpPr>
          <p:cNvPr id="13" name="Foliennummernplatzhalter 12">
            <a:extLst>
              <a:ext uri="{FF2B5EF4-FFF2-40B4-BE49-F238E27FC236}">
                <a16:creationId xmlns:a16="http://schemas.microsoft.com/office/drawing/2014/main" id="{4012EE9F-95EB-468B-915C-476BCD47CF36}"/>
              </a:ext>
            </a:extLst>
          </p:cNvPr>
          <p:cNvSpPr>
            <a:spLocks noGrp="1"/>
          </p:cNvSpPr>
          <p:nvPr>
            <p:ph type="sldNum" sz="quarter" idx="12"/>
          </p:nvPr>
        </p:nvSpPr>
        <p:spPr/>
        <p:txBody>
          <a:bodyPr/>
          <a:lstStyle/>
          <a:p>
            <a:fld id="{199524E4-9DE0-438E-8CD7-ACD96F0026C4}" type="slidenum">
              <a:rPr lang="en-GB" smtClean="0"/>
              <a:pPr/>
              <a:t>‹#›</a:t>
            </a:fld>
            <a:endParaRPr lang="en-GB"/>
          </a:p>
        </p:txBody>
      </p:sp>
      <p:sp>
        <p:nvSpPr>
          <p:cNvPr id="9" name="Rechtwinkliges Dreieck 8">
            <a:extLst>
              <a:ext uri="{FF2B5EF4-FFF2-40B4-BE49-F238E27FC236}">
                <a16:creationId xmlns:a16="http://schemas.microsoft.com/office/drawing/2014/main" id="{631D4F69-EAE8-459F-AC42-5A771233C410}"/>
              </a:ext>
            </a:extLst>
          </p:cNvPr>
          <p:cNvSpPr/>
          <p:nvPr userDrawn="1"/>
        </p:nvSpPr>
        <p:spPr>
          <a:xfrm rot="10800000" flipH="1">
            <a:off x="-2" y="-3574"/>
            <a:ext cx="648000" cy="6857999"/>
          </a:xfrm>
          <a:prstGeom prst="rtTriangle">
            <a:avLst/>
          </a:prstGeom>
          <a:solidFill>
            <a:srgbClr val="4D90C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GB" sz="1350"/>
          </a:p>
        </p:txBody>
      </p:sp>
      <p:sp>
        <p:nvSpPr>
          <p:cNvPr id="19" name="Rechtwinkliges Dreieck 18">
            <a:extLst>
              <a:ext uri="{FF2B5EF4-FFF2-40B4-BE49-F238E27FC236}">
                <a16:creationId xmlns:a16="http://schemas.microsoft.com/office/drawing/2014/main" id="{C60D3758-38CB-45C2-BEBE-DE153FF60F1D}"/>
              </a:ext>
            </a:extLst>
          </p:cNvPr>
          <p:cNvSpPr/>
          <p:nvPr userDrawn="1"/>
        </p:nvSpPr>
        <p:spPr>
          <a:xfrm rot="16200000" flipH="1" flipV="1">
            <a:off x="4140000" y="-4143574"/>
            <a:ext cx="864000" cy="9144001"/>
          </a:xfrm>
          <a:prstGeom prst="rtTriangle">
            <a:avLst/>
          </a:prstGeom>
          <a:solidFill>
            <a:srgbClr val="4D90C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GB" sz="1350"/>
          </a:p>
        </p:txBody>
      </p:sp>
      <p:cxnSp>
        <p:nvCxnSpPr>
          <p:cNvPr id="6" name="Gerader Verbinder 5">
            <a:extLst>
              <a:ext uri="{FF2B5EF4-FFF2-40B4-BE49-F238E27FC236}">
                <a16:creationId xmlns:a16="http://schemas.microsoft.com/office/drawing/2014/main" id="{7DBCEBD0-F5BC-4F38-8739-6CE8A45C38EA}"/>
              </a:ext>
            </a:extLst>
          </p:cNvPr>
          <p:cNvCxnSpPr>
            <a:cxnSpLocks/>
            <a:stCxn id="9" idx="0"/>
            <a:endCxn id="9" idx="4"/>
          </p:cNvCxnSpPr>
          <p:nvPr userDrawn="1"/>
        </p:nvCxnSpPr>
        <p:spPr>
          <a:xfrm flipV="1">
            <a:off x="-2" y="-3574"/>
            <a:ext cx="648000" cy="685799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90506ADC-2F9A-48B4-A4A3-F622A0359CAA}"/>
              </a:ext>
            </a:extLst>
          </p:cNvPr>
          <p:cNvCxnSpPr>
            <a:cxnSpLocks/>
            <a:endCxn id="19" idx="0"/>
          </p:cNvCxnSpPr>
          <p:nvPr userDrawn="1"/>
        </p:nvCxnSpPr>
        <p:spPr>
          <a:xfrm flipV="1">
            <a:off x="0" y="-3574"/>
            <a:ext cx="9144001" cy="864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feld 23">
            <a:extLst>
              <a:ext uri="{FF2B5EF4-FFF2-40B4-BE49-F238E27FC236}">
                <a16:creationId xmlns:a16="http://schemas.microsoft.com/office/drawing/2014/main" id="{7F517A58-B2AF-44B3-B1D9-403CC3C63C5A}"/>
              </a:ext>
            </a:extLst>
          </p:cNvPr>
          <p:cNvSpPr txBox="1"/>
          <p:nvPr userDrawn="1"/>
        </p:nvSpPr>
        <p:spPr>
          <a:xfrm>
            <a:off x="861469" y="182691"/>
            <a:ext cx="1100138" cy="369332"/>
          </a:xfrm>
          <a:prstGeom prst="rect">
            <a:avLst/>
          </a:prstGeom>
          <a:solidFill>
            <a:srgbClr val="4D90CD"/>
          </a:solidFill>
          <a:ln w="38100">
            <a:noFill/>
          </a:ln>
        </p:spPr>
        <p:txBody>
          <a:bodyPr wrap="square" rtlCol="0" anchor="ctr">
            <a:spAutoFit/>
          </a:bodyPr>
          <a:lstStyle/>
          <a:p>
            <a:pPr algn="ctr"/>
            <a:r>
              <a:rPr lang="de-DE" sz="1800" b="1" dirty="0">
                <a:solidFill>
                  <a:schemeClr val="bg1"/>
                </a:solidFill>
                <a:latin typeface="Arial" panose="020B0604020202020204" pitchFamily="34" charset="0"/>
                <a:cs typeface="Arial" panose="020B0604020202020204" pitchFamily="34" charset="0"/>
              </a:rPr>
              <a:t>NACRO</a:t>
            </a:r>
          </a:p>
        </p:txBody>
      </p:sp>
    </p:spTree>
    <p:extLst>
      <p:ext uri="{BB962C8B-B14F-4D97-AF65-F5344CB8AC3E}">
        <p14:creationId xmlns:p14="http://schemas.microsoft.com/office/powerpoint/2010/main" val="411136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80D958-7BBB-473A-B0CF-F199A90A379B}"/>
              </a:ext>
            </a:extLst>
          </p:cNvPr>
          <p:cNvSpPr>
            <a:spLocks noGrp="1"/>
          </p:cNvSpPr>
          <p:nvPr>
            <p:ph type="title"/>
          </p:nvPr>
        </p:nvSpPr>
        <p:spPr>
          <a:xfrm>
            <a:off x="623888" y="1709739"/>
            <a:ext cx="7886700" cy="2852737"/>
          </a:xfrm>
        </p:spPr>
        <p:txBody>
          <a:bodyPr anchor="b"/>
          <a:lstStyle>
            <a:lvl1pPr>
              <a:defRPr sz="4500"/>
            </a:lvl1pPr>
          </a:lstStyle>
          <a:p>
            <a:r>
              <a:rPr lang="en-GB" noProof="0"/>
              <a:t>Mastertitelformat bearbeiten</a:t>
            </a:r>
          </a:p>
        </p:txBody>
      </p:sp>
      <p:sp>
        <p:nvSpPr>
          <p:cNvPr id="3" name="Textplatzhalter 2">
            <a:extLst>
              <a:ext uri="{FF2B5EF4-FFF2-40B4-BE49-F238E27FC236}">
                <a16:creationId xmlns:a16="http://schemas.microsoft.com/office/drawing/2014/main" id="{C7C948EC-32C9-49F3-B95C-63822C9D38B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noProof="0"/>
              <a:t>Mastertextformat bearbeiten</a:t>
            </a:r>
          </a:p>
        </p:txBody>
      </p:sp>
      <p:sp>
        <p:nvSpPr>
          <p:cNvPr id="4" name="Datumsplatzhalter 3">
            <a:extLst>
              <a:ext uri="{FF2B5EF4-FFF2-40B4-BE49-F238E27FC236}">
                <a16:creationId xmlns:a16="http://schemas.microsoft.com/office/drawing/2014/main" id="{10B2B44C-5A11-4F56-805E-E5172245C4AA}"/>
              </a:ext>
            </a:extLst>
          </p:cNvPr>
          <p:cNvSpPr>
            <a:spLocks noGrp="1"/>
          </p:cNvSpPr>
          <p:nvPr>
            <p:ph type="dt" sz="half" idx="10"/>
          </p:nvPr>
        </p:nvSpPr>
        <p:spPr/>
        <p:txBody>
          <a:bodyPr/>
          <a:lstStyle/>
          <a:p>
            <a:fld id="{CFF1B875-4D14-4F5B-B1A8-50D171BCA1FE}" type="datetime1">
              <a:rPr lang="de-DE" smtClean="0"/>
              <a:t>03.02.2025</a:t>
            </a:fld>
            <a:endParaRPr lang="en-GB" dirty="0"/>
          </a:p>
        </p:txBody>
      </p:sp>
      <p:sp>
        <p:nvSpPr>
          <p:cNvPr id="5" name="Fußzeilenplatzhalter 4">
            <a:extLst>
              <a:ext uri="{FF2B5EF4-FFF2-40B4-BE49-F238E27FC236}">
                <a16:creationId xmlns:a16="http://schemas.microsoft.com/office/drawing/2014/main" id="{47D229BD-110B-4FCC-B03A-F13C8E010E06}"/>
              </a:ext>
            </a:extLst>
          </p:cNvPr>
          <p:cNvSpPr>
            <a:spLocks noGrp="1"/>
          </p:cNvSpPr>
          <p:nvPr>
            <p:ph type="ftr" sz="quarter" idx="11"/>
          </p:nvPr>
        </p:nvSpPr>
        <p:spPr/>
        <p:txBody>
          <a:bodyPr/>
          <a:lstStyle/>
          <a:p>
            <a:r>
              <a:rPr lang="en-US"/>
              <a:t>NACRO Malawi Projects Update December 2022</a:t>
            </a:r>
            <a:endParaRPr lang="en-GB"/>
          </a:p>
        </p:txBody>
      </p:sp>
      <p:sp>
        <p:nvSpPr>
          <p:cNvPr id="6" name="Foliennummernplatzhalter 5">
            <a:extLst>
              <a:ext uri="{FF2B5EF4-FFF2-40B4-BE49-F238E27FC236}">
                <a16:creationId xmlns:a16="http://schemas.microsoft.com/office/drawing/2014/main" id="{0ED15D51-3F02-497D-8A2B-165664F53649}"/>
              </a:ext>
            </a:extLst>
          </p:cNvPr>
          <p:cNvSpPr>
            <a:spLocks noGrp="1"/>
          </p:cNvSpPr>
          <p:nvPr>
            <p:ph type="sldNum" sz="quarter" idx="12"/>
          </p:nvPr>
        </p:nvSpPr>
        <p:spPr/>
        <p:txBody>
          <a:bodyPr/>
          <a:lstStyle/>
          <a:p>
            <a:fld id="{199524E4-9DE0-438E-8CD7-ACD96F0026C4}" type="slidenum">
              <a:rPr lang="en-GB" smtClean="0"/>
              <a:pPr/>
              <a:t>‹#›</a:t>
            </a:fld>
            <a:endParaRPr lang="en-GB"/>
          </a:p>
        </p:txBody>
      </p:sp>
    </p:spTree>
    <p:extLst>
      <p:ext uri="{BB962C8B-B14F-4D97-AF65-F5344CB8AC3E}">
        <p14:creationId xmlns:p14="http://schemas.microsoft.com/office/powerpoint/2010/main" val="511805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FBF7F2-239F-491F-8FEF-9B66579AFACF}"/>
              </a:ext>
            </a:extLst>
          </p:cNvPr>
          <p:cNvSpPr>
            <a:spLocks noGrp="1"/>
          </p:cNvSpPr>
          <p:nvPr>
            <p:ph type="title"/>
          </p:nvPr>
        </p:nvSpPr>
        <p:spPr/>
        <p:txBody>
          <a:bodyPr/>
          <a:lstStyle>
            <a:lvl1pPr algn="ctr">
              <a:defRPr/>
            </a:lvl1pPr>
          </a:lstStyle>
          <a:p>
            <a:r>
              <a:rPr lang="en-GB" noProof="0"/>
              <a:t>Mastertitelformat bearbeiten</a:t>
            </a:r>
          </a:p>
        </p:txBody>
      </p:sp>
      <p:sp>
        <p:nvSpPr>
          <p:cNvPr id="3" name="Inhaltsplatzhalter 2">
            <a:extLst>
              <a:ext uri="{FF2B5EF4-FFF2-40B4-BE49-F238E27FC236}">
                <a16:creationId xmlns:a16="http://schemas.microsoft.com/office/drawing/2014/main" id="{6CFD1810-9816-4066-A085-2258B33A14A2}"/>
              </a:ext>
            </a:extLst>
          </p:cNvPr>
          <p:cNvSpPr>
            <a:spLocks noGrp="1"/>
          </p:cNvSpPr>
          <p:nvPr>
            <p:ph sz="half" idx="1"/>
          </p:nvPr>
        </p:nvSpPr>
        <p:spPr>
          <a:xfrm>
            <a:off x="628650" y="1825625"/>
            <a:ext cx="3886200" cy="4351338"/>
          </a:xfrm>
        </p:spPr>
        <p:txBody>
          <a:bodyPr/>
          <a:lstStyle/>
          <a:p>
            <a:pPr lvl="0"/>
            <a:r>
              <a:rPr lang="en-GB" noProof="0"/>
              <a:t>Mastertextformat bearbeiten</a:t>
            </a:r>
          </a:p>
          <a:p>
            <a:pPr lvl="1"/>
            <a:r>
              <a:rPr lang="en-GB" noProof="0"/>
              <a:t>Zweite Ebene</a:t>
            </a:r>
          </a:p>
          <a:p>
            <a:pPr lvl="2"/>
            <a:r>
              <a:rPr lang="en-GB" noProof="0"/>
              <a:t>Dritte Ebene</a:t>
            </a:r>
          </a:p>
          <a:p>
            <a:pPr lvl="3"/>
            <a:r>
              <a:rPr lang="en-GB" noProof="0"/>
              <a:t>Vierte Ebene</a:t>
            </a:r>
          </a:p>
          <a:p>
            <a:pPr lvl="4"/>
            <a:r>
              <a:rPr lang="en-GB" noProof="0"/>
              <a:t>Fünfte Ebene</a:t>
            </a:r>
          </a:p>
        </p:txBody>
      </p:sp>
      <p:sp>
        <p:nvSpPr>
          <p:cNvPr id="4" name="Inhaltsplatzhalter 3">
            <a:extLst>
              <a:ext uri="{FF2B5EF4-FFF2-40B4-BE49-F238E27FC236}">
                <a16:creationId xmlns:a16="http://schemas.microsoft.com/office/drawing/2014/main" id="{F978C8BB-AC26-471B-B6E5-1A1959B89698}"/>
              </a:ext>
            </a:extLst>
          </p:cNvPr>
          <p:cNvSpPr>
            <a:spLocks noGrp="1"/>
          </p:cNvSpPr>
          <p:nvPr>
            <p:ph sz="half" idx="2"/>
          </p:nvPr>
        </p:nvSpPr>
        <p:spPr>
          <a:xfrm>
            <a:off x="4629150" y="1825625"/>
            <a:ext cx="3886200" cy="4351338"/>
          </a:xfrm>
        </p:spPr>
        <p:txBody>
          <a:bodyPr/>
          <a:lstStyle/>
          <a:p>
            <a:pPr lvl="0"/>
            <a:r>
              <a:rPr lang="en-GB" noProof="0"/>
              <a:t>Mastertextformat bearbeiten</a:t>
            </a:r>
          </a:p>
          <a:p>
            <a:pPr lvl="1"/>
            <a:r>
              <a:rPr lang="en-GB" noProof="0"/>
              <a:t>Zweite Ebene</a:t>
            </a:r>
          </a:p>
          <a:p>
            <a:pPr lvl="2"/>
            <a:r>
              <a:rPr lang="en-GB" noProof="0"/>
              <a:t>Dritte Ebene</a:t>
            </a:r>
          </a:p>
          <a:p>
            <a:pPr lvl="3"/>
            <a:r>
              <a:rPr lang="en-GB" noProof="0"/>
              <a:t>Vierte Ebene</a:t>
            </a:r>
          </a:p>
          <a:p>
            <a:pPr lvl="4"/>
            <a:r>
              <a:rPr lang="en-GB" noProof="0"/>
              <a:t>Fünfte Ebene</a:t>
            </a:r>
          </a:p>
        </p:txBody>
      </p:sp>
      <p:sp>
        <p:nvSpPr>
          <p:cNvPr id="5" name="Datumsplatzhalter 4">
            <a:extLst>
              <a:ext uri="{FF2B5EF4-FFF2-40B4-BE49-F238E27FC236}">
                <a16:creationId xmlns:a16="http://schemas.microsoft.com/office/drawing/2014/main" id="{4938FEA2-355C-4766-BF45-787DF697AF18}"/>
              </a:ext>
            </a:extLst>
          </p:cNvPr>
          <p:cNvSpPr>
            <a:spLocks noGrp="1"/>
          </p:cNvSpPr>
          <p:nvPr>
            <p:ph type="dt" sz="half" idx="10"/>
          </p:nvPr>
        </p:nvSpPr>
        <p:spPr/>
        <p:txBody>
          <a:bodyPr/>
          <a:lstStyle/>
          <a:p>
            <a:fld id="{A47D9273-694B-48FD-BA88-9113AA087E51}" type="datetime1">
              <a:rPr lang="de-DE" smtClean="0"/>
              <a:t>03.02.2025</a:t>
            </a:fld>
            <a:endParaRPr lang="en-GB" dirty="0"/>
          </a:p>
        </p:txBody>
      </p:sp>
      <p:sp>
        <p:nvSpPr>
          <p:cNvPr id="6" name="Fußzeilenplatzhalter 5">
            <a:extLst>
              <a:ext uri="{FF2B5EF4-FFF2-40B4-BE49-F238E27FC236}">
                <a16:creationId xmlns:a16="http://schemas.microsoft.com/office/drawing/2014/main" id="{4F66A4EA-F8B9-40DC-841A-393FC1524001}"/>
              </a:ext>
            </a:extLst>
          </p:cNvPr>
          <p:cNvSpPr>
            <a:spLocks noGrp="1"/>
          </p:cNvSpPr>
          <p:nvPr>
            <p:ph type="ftr" sz="quarter" idx="11"/>
          </p:nvPr>
        </p:nvSpPr>
        <p:spPr/>
        <p:txBody>
          <a:bodyPr/>
          <a:lstStyle/>
          <a:p>
            <a:r>
              <a:rPr lang="en-US"/>
              <a:t>NACRO Malawi Projects Update December 2022</a:t>
            </a:r>
            <a:endParaRPr lang="en-GB"/>
          </a:p>
        </p:txBody>
      </p:sp>
      <p:sp>
        <p:nvSpPr>
          <p:cNvPr id="7" name="Foliennummernplatzhalter 6">
            <a:extLst>
              <a:ext uri="{FF2B5EF4-FFF2-40B4-BE49-F238E27FC236}">
                <a16:creationId xmlns:a16="http://schemas.microsoft.com/office/drawing/2014/main" id="{CAD30A94-03AA-4D5D-AE04-E3E32D3C29F4}"/>
              </a:ext>
            </a:extLst>
          </p:cNvPr>
          <p:cNvSpPr>
            <a:spLocks noGrp="1"/>
          </p:cNvSpPr>
          <p:nvPr>
            <p:ph type="sldNum" sz="quarter" idx="12"/>
          </p:nvPr>
        </p:nvSpPr>
        <p:spPr/>
        <p:txBody>
          <a:bodyPr/>
          <a:lstStyle/>
          <a:p>
            <a:fld id="{199524E4-9DE0-438E-8CD7-ACD96F0026C4}" type="slidenum">
              <a:rPr lang="en-GB" smtClean="0"/>
              <a:pPr/>
              <a:t>‹#›</a:t>
            </a:fld>
            <a:endParaRPr lang="en-GB"/>
          </a:p>
        </p:txBody>
      </p:sp>
    </p:spTree>
    <p:extLst>
      <p:ext uri="{BB962C8B-B14F-4D97-AF65-F5344CB8AC3E}">
        <p14:creationId xmlns:p14="http://schemas.microsoft.com/office/powerpoint/2010/main" val="6124200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C478B9-14C3-49A7-BC7B-95DF67CCCC5E}"/>
              </a:ext>
            </a:extLst>
          </p:cNvPr>
          <p:cNvSpPr>
            <a:spLocks noGrp="1"/>
          </p:cNvSpPr>
          <p:nvPr>
            <p:ph type="title"/>
          </p:nvPr>
        </p:nvSpPr>
        <p:spPr>
          <a:xfrm>
            <a:off x="629841" y="365126"/>
            <a:ext cx="7886700" cy="1325563"/>
          </a:xfrm>
        </p:spPr>
        <p:txBody>
          <a:bodyPr/>
          <a:lstStyle>
            <a:lvl1pPr algn="ctr">
              <a:defRPr/>
            </a:lvl1pPr>
          </a:lstStyle>
          <a:p>
            <a:r>
              <a:rPr lang="en-GB" noProof="0"/>
              <a:t>Mastertitelformat bearbeiten</a:t>
            </a:r>
          </a:p>
        </p:txBody>
      </p:sp>
      <p:sp>
        <p:nvSpPr>
          <p:cNvPr id="3" name="Textplatzhalter 2">
            <a:extLst>
              <a:ext uri="{FF2B5EF4-FFF2-40B4-BE49-F238E27FC236}">
                <a16:creationId xmlns:a16="http://schemas.microsoft.com/office/drawing/2014/main" id="{8633A697-E301-452C-AA0E-ABA6F630554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noProof="0"/>
              <a:t>Mastertextformat bearbeiten</a:t>
            </a:r>
          </a:p>
        </p:txBody>
      </p:sp>
      <p:sp>
        <p:nvSpPr>
          <p:cNvPr id="4" name="Inhaltsplatzhalter 3">
            <a:extLst>
              <a:ext uri="{FF2B5EF4-FFF2-40B4-BE49-F238E27FC236}">
                <a16:creationId xmlns:a16="http://schemas.microsoft.com/office/drawing/2014/main" id="{25AAB2AC-4BEC-4EF5-970B-722FD9CE8FBC}"/>
              </a:ext>
            </a:extLst>
          </p:cNvPr>
          <p:cNvSpPr>
            <a:spLocks noGrp="1"/>
          </p:cNvSpPr>
          <p:nvPr>
            <p:ph sz="half" idx="2"/>
          </p:nvPr>
        </p:nvSpPr>
        <p:spPr>
          <a:xfrm>
            <a:off x="629842" y="2505075"/>
            <a:ext cx="3868340" cy="3684588"/>
          </a:xfrm>
        </p:spPr>
        <p:txBody>
          <a:bodyPr/>
          <a:lstStyle/>
          <a:p>
            <a:pPr lvl="0"/>
            <a:r>
              <a:rPr lang="en-GB" noProof="0"/>
              <a:t>Mastertextformat bearbeiten</a:t>
            </a:r>
          </a:p>
          <a:p>
            <a:pPr lvl="1"/>
            <a:r>
              <a:rPr lang="en-GB" noProof="0"/>
              <a:t>Zweite Ebene</a:t>
            </a:r>
          </a:p>
          <a:p>
            <a:pPr lvl="2"/>
            <a:r>
              <a:rPr lang="en-GB" noProof="0"/>
              <a:t>Dritte Ebene</a:t>
            </a:r>
          </a:p>
          <a:p>
            <a:pPr lvl="3"/>
            <a:r>
              <a:rPr lang="en-GB" noProof="0"/>
              <a:t>Vierte Ebene</a:t>
            </a:r>
          </a:p>
          <a:p>
            <a:pPr lvl="4"/>
            <a:r>
              <a:rPr lang="en-GB" noProof="0"/>
              <a:t>Fünfte Ebene</a:t>
            </a:r>
          </a:p>
        </p:txBody>
      </p:sp>
      <p:sp>
        <p:nvSpPr>
          <p:cNvPr id="5" name="Textplatzhalter 4">
            <a:extLst>
              <a:ext uri="{FF2B5EF4-FFF2-40B4-BE49-F238E27FC236}">
                <a16:creationId xmlns:a16="http://schemas.microsoft.com/office/drawing/2014/main" id="{49CF003C-9B79-4A11-BBB9-56EED27BEEF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noProof="0"/>
              <a:t>Mastertextformat bearbeiten</a:t>
            </a:r>
          </a:p>
        </p:txBody>
      </p:sp>
      <p:sp>
        <p:nvSpPr>
          <p:cNvPr id="6" name="Inhaltsplatzhalter 5">
            <a:extLst>
              <a:ext uri="{FF2B5EF4-FFF2-40B4-BE49-F238E27FC236}">
                <a16:creationId xmlns:a16="http://schemas.microsoft.com/office/drawing/2014/main" id="{2902AA2B-3248-492C-988E-77502565B74A}"/>
              </a:ext>
            </a:extLst>
          </p:cNvPr>
          <p:cNvSpPr>
            <a:spLocks noGrp="1"/>
          </p:cNvSpPr>
          <p:nvPr>
            <p:ph sz="quarter" idx="4"/>
          </p:nvPr>
        </p:nvSpPr>
        <p:spPr>
          <a:xfrm>
            <a:off x="4629150" y="2505075"/>
            <a:ext cx="3887391" cy="3684588"/>
          </a:xfrm>
        </p:spPr>
        <p:txBody>
          <a:bodyPr/>
          <a:lstStyle/>
          <a:p>
            <a:pPr lvl="0"/>
            <a:r>
              <a:rPr lang="en-GB" noProof="0"/>
              <a:t>Mastertextformat bearbeiten</a:t>
            </a:r>
          </a:p>
          <a:p>
            <a:pPr lvl="1"/>
            <a:r>
              <a:rPr lang="en-GB" noProof="0"/>
              <a:t>Zweite Ebene</a:t>
            </a:r>
          </a:p>
          <a:p>
            <a:pPr lvl="2"/>
            <a:r>
              <a:rPr lang="en-GB" noProof="0"/>
              <a:t>Dritte Ebene</a:t>
            </a:r>
          </a:p>
          <a:p>
            <a:pPr lvl="3"/>
            <a:r>
              <a:rPr lang="en-GB" noProof="0"/>
              <a:t>Vierte Ebene</a:t>
            </a:r>
          </a:p>
          <a:p>
            <a:pPr lvl="4"/>
            <a:r>
              <a:rPr lang="en-GB" noProof="0"/>
              <a:t>Fünfte Ebene</a:t>
            </a:r>
          </a:p>
        </p:txBody>
      </p:sp>
      <p:sp>
        <p:nvSpPr>
          <p:cNvPr id="7" name="Datumsplatzhalter 6">
            <a:extLst>
              <a:ext uri="{FF2B5EF4-FFF2-40B4-BE49-F238E27FC236}">
                <a16:creationId xmlns:a16="http://schemas.microsoft.com/office/drawing/2014/main" id="{2E8F3D36-2676-4BE8-805F-A2AC6057E5C7}"/>
              </a:ext>
            </a:extLst>
          </p:cNvPr>
          <p:cNvSpPr>
            <a:spLocks noGrp="1"/>
          </p:cNvSpPr>
          <p:nvPr>
            <p:ph type="dt" sz="half" idx="10"/>
          </p:nvPr>
        </p:nvSpPr>
        <p:spPr/>
        <p:txBody>
          <a:bodyPr/>
          <a:lstStyle/>
          <a:p>
            <a:fld id="{0A3304C5-7713-4F84-9B03-F70B582B5C6E}" type="datetime1">
              <a:rPr lang="de-DE" smtClean="0"/>
              <a:t>03.02.2025</a:t>
            </a:fld>
            <a:endParaRPr lang="en-GB" dirty="0"/>
          </a:p>
        </p:txBody>
      </p:sp>
      <p:sp>
        <p:nvSpPr>
          <p:cNvPr id="8" name="Fußzeilenplatzhalter 7">
            <a:extLst>
              <a:ext uri="{FF2B5EF4-FFF2-40B4-BE49-F238E27FC236}">
                <a16:creationId xmlns:a16="http://schemas.microsoft.com/office/drawing/2014/main" id="{2FE96818-12B3-4B1C-ADD6-61F0D2DE0C5E}"/>
              </a:ext>
            </a:extLst>
          </p:cNvPr>
          <p:cNvSpPr>
            <a:spLocks noGrp="1"/>
          </p:cNvSpPr>
          <p:nvPr>
            <p:ph type="ftr" sz="quarter" idx="11"/>
          </p:nvPr>
        </p:nvSpPr>
        <p:spPr/>
        <p:txBody>
          <a:bodyPr/>
          <a:lstStyle/>
          <a:p>
            <a:r>
              <a:rPr lang="en-US"/>
              <a:t>NACRO Malawi Projects Update December 2022</a:t>
            </a:r>
            <a:endParaRPr lang="en-GB"/>
          </a:p>
        </p:txBody>
      </p:sp>
      <p:sp>
        <p:nvSpPr>
          <p:cNvPr id="9" name="Foliennummernplatzhalter 8">
            <a:extLst>
              <a:ext uri="{FF2B5EF4-FFF2-40B4-BE49-F238E27FC236}">
                <a16:creationId xmlns:a16="http://schemas.microsoft.com/office/drawing/2014/main" id="{EAC86DAE-DF8B-475B-A5A4-B6226B4E96BE}"/>
              </a:ext>
            </a:extLst>
          </p:cNvPr>
          <p:cNvSpPr>
            <a:spLocks noGrp="1"/>
          </p:cNvSpPr>
          <p:nvPr>
            <p:ph type="sldNum" sz="quarter" idx="12"/>
          </p:nvPr>
        </p:nvSpPr>
        <p:spPr/>
        <p:txBody>
          <a:bodyPr/>
          <a:lstStyle/>
          <a:p>
            <a:fld id="{199524E4-9DE0-438E-8CD7-ACD96F0026C4}" type="slidenum">
              <a:rPr lang="en-GB" smtClean="0"/>
              <a:pPr/>
              <a:t>‹#›</a:t>
            </a:fld>
            <a:endParaRPr lang="en-GB"/>
          </a:p>
        </p:txBody>
      </p:sp>
    </p:spTree>
    <p:extLst>
      <p:ext uri="{BB962C8B-B14F-4D97-AF65-F5344CB8AC3E}">
        <p14:creationId xmlns:p14="http://schemas.microsoft.com/office/powerpoint/2010/main" val="133662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5FD0FD45-CEF5-42B2-8833-0321FCBDB37F}" type="datetimeFigureOut">
              <a:rPr lang="en-US" smtClean="0"/>
              <a:pPr/>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12A510-F1CD-4B58-8CFE-B0C3E013BA9C}"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B0E2F2-3E5A-4535-A121-D1BCB0D57835}"/>
              </a:ext>
            </a:extLst>
          </p:cNvPr>
          <p:cNvSpPr>
            <a:spLocks noGrp="1"/>
          </p:cNvSpPr>
          <p:nvPr>
            <p:ph type="title"/>
          </p:nvPr>
        </p:nvSpPr>
        <p:spPr/>
        <p:txBody>
          <a:bodyPr/>
          <a:lstStyle>
            <a:lvl1pPr algn="ctr">
              <a:defRPr/>
            </a:lvl1pPr>
          </a:lstStyle>
          <a:p>
            <a:r>
              <a:rPr lang="en-GB" noProof="0"/>
              <a:t>Mastertitelformat bearbeiten</a:t>
            </a:r>
          </a:p>
        </p:txBody>
      </p:sp>
      <p:sp>
        <p:nvSpPr>
          <p:cNvPr id="3" name="Datumsplatzhalter 2">
            <a:extLst>
              <a:ext uri="{FF2B5EF4-FFF2-40B4-BE49-F238E27FC236}">
                <a16:creationId xmlns:a16="http://schemas.microsoft.com/office/drawing/2014/main" id="{0A94A93F-148B-4EFC-966A-6927495A23A1}"/>
              </a:ext>
            </a:extLst>
          </p:cNvPr>
          <p:cNvSpPr>
            <a:spLocks noGrp="1"/>
          </p:cNvSpPr>
          <p:nvPr>
            <p:ph type="dt" sz="half" idx="10"/>
          </p:nvPr>
        </p:nvSpPr>
        <p:spPr/>
        <p:txBody>
          <a:bodyPr/>
          <a:lstStyle/>
          <a:p>
            <a:fld id="{A83B5750-A493-41CA-AAB3-6F458308331B}" type="datetime1">
              <a:rPr lang="de-DE" smtClean="0"/>
              <a:t>03.02.2025</a:t>
            </a:fld>
            <a:endParaRPr lang="en-GB" dirty="0"/>
          </a:p>
        </p:txBody>
      </p:sp>
      <p:sp>
        <p:nvSpPr>
          <p:cNvPr id="4" name="Fußzeilenplatzhalter 3">
            <a:extLst>
              <a:ext uri="{FF2B5EF4-FFF2-40B4-BE49-F238E27FC236}">
                <a16:creationId xmlns:a16="http://schemas.microsoft.com/office/drawing/2014/main" id="{00AB0335-D670-468B-95F1-BF4F32452628}"/>
              </a:ext>
            </a:extLst>
          </p:cNvPr>
          <p:cNvSpPr>
            <a:spLocks noGrp="1"/>
          </p:cNvSpPr>
          <p:nvPr>
            <p:ph type="ftr" sz="quarter" idx="11"/>
          </p:nvPr>
        </p:nvSpPr>
        <p:spPr/>
        <p:txBody>
          <a:bodyPr/>
          <a:lstStyle/>
          <a:p>
            <a:r>
              <a:rPr lang="en-US"/>
              <a:t>NACRO Malawi Projects Update December 2022</a:t>
            </a:r>
            <a:endParaRPr lang="en-GB"/>
          </a:p>
        </p:txBody>
      </p:sp>
      <p:sp>
        <p:nvSpPr>
          <p:cNvPr id="5" name="Foliennummernplatzhalter 4">
            <a:extLst>
              <a:ext uri="{FF2B5EF4-FFF2-40B4-BE49-F238E27FC236}">
                <a16:creationId xmlns:a16="http://schemas.microsoft.com/office/drawing/2014/main" id="{A7C56543-AFB0-4366-A7CD-852C3CA66437}"/>
              </a:ext>
            </a:extLst>
          </p:cNvPr>
          <p:cNvSpPr>
            <a:spLocks noGrp="1"/>
          </p:cNvSpPr>
          <p:nvPr>
            <p:ph type="sldNum" sz="quarter" idx="12"/>
          </p:nvPr>
        </p:nvSpPr>
        <p:spPr/>
        <p:txBody>
          <a:bodyPr/>
          <a:lstStyle/>
          <a:p>
            <a:fld id="{199524E4-9DE0-438E-8CD7-ACD96F0026C4}" type="slidenum">
              <a:rPr lang="en-GB" smtClean="0"/>
              <a:pPr/>
              <a:t>‹#›</a:t>
            </a:fld>
            <a:endParaRPr lang="en-GB"/>
          </a:p>
        </p:txBody>
      </p:sp>
    </p:spTree>
    <p:extLst>
      <p:ext uri="{BB962C8B-B14F-4D97-AF65-F5344CB8AC3E}">
        <p14:creationId xmlns:p14="http://schemas.microsoft.com/office/powerpoint/2010/main" val="2751891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9113C4D-65B8-43E5-B005-E819339CB053}"/>
              </a:ext>
            </a:extLst>
          </p:cNvPr>
          <p:cNvSpPr>
            <a:spLocks noGrp="1"/>
          </p:cNvSpPr>
          <p:nvPr>
            <p:ph type="dt" sz="half" idx="10"/>
          </p:nvPr>
        </p:nvSpPr>
        <p:spPr/>
        <p:txBody>
          <a:bodyPr/>
          <a:lstStyle/>
          <a:p>
            <a:fld id="{4419C92C-C038-4427-A5F8-52889E30E191}" type="datetime1">
              <a:rPr lang="de-DE" smtClean="0"/>
              <a:t>03.02.2025</a:t>
            </a:fld>
            <a:endParaRPr lang="en-GB" dirty="0"/>
          </a:p>
        </p:txBody>
      </p:sp>
      <p:sp>
        <p:nvSpPr>
          <p:cNvPr id="6" name="Fußzeilenplatzhalter 5">
            <a:extLst>
              <a:ext uri="{FF2B5EF4-FFF2-40B4-BE49-F238E27FC236}">
                <a16:creationId xmlns:a16="http://schemas.microsoft.com/office/drawing/2014/main" id="{5656EE38-7CD9-4801-B969-5B71A84EDF9F}"/>
              </a:ext>
            </a:extLst>
          </p:cNvPr>
          <p:cNvSpPr>
            <a:spLocks noGrp="1"/>
          </p:cNvSpPr>
          <p:nvPr>
            <p:ph type="ftr" sz="quarter" idx="11"/>
          </p:nvPr>
        </p:nvSpPr>
        <p:spPr/>
        <p:txBody>
          <a:bodyPr/>
          <a:lstStyle/>
          <a:p>
            <a:r>
              <a:rPr lang="en-US"/>
              <a:t>NACRO Malawi Projects Update December 2022</a:t>
            </a:r>
            <a:endParaRPr lang="en-GB"/>
          </a:p>
        </p:txBody>
      </p:sp>
      <p:sp>
        <p:nvSpPr>
          <p:cNvPr id="7" name="Foliennummernplatzhalter 6">
            <a:extLst>
              <a:ext uri="{FF2B5EF4-FFF2-40B4-BE49-F238E27FC236}">
                <a16:creationId xmlns:a16="http://schemas.microsoft.com/office/drawing/2014/main" id="{56A10573-0BB5-49C3-8289-6E09A5EAF7D2}"/>
              </a:ext>
            </a:extLst>
          </p:cNvPr>
          <p:cNvSpPr>
            <a:spLocks noGrp="1"/>
          </p:cNvSpPr>
          <p:nvPr>
            <p:ph type="sldNum" sz="quarter" idx="12"/>
          </p:nvPr>
        </p:nvSpPr>
        <p:spPr/>
        <p:txBody>
          <a:bodyPr/>
          <a:lstStyle/>
          <a:p>
            <a:fld id="{199524E4-9DE0-438E-8CD7-ACD96F0026C4}" type="slidenum">
              <a:rPr lang="en-GB" smtClean="0"/>
              <a:pPr/>
              <a:t>‹#›</a:t>
            </a:fld>
            <a:endParaRPr lang="en-GB"/>
          </a:p>
        </p:txBody>
      </p:sp>
    </p:spTree>
    <p:extLst>
      <p:ext uri="{BB962C8B-B14F-4D97-AF65-F5344CB8AC3E}">
        <p14:creationId xmlns:p14="http://schemas.microsoft.com/office/powerpoint/2010/main" val="983475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1DCBEA-2658-4501-B808-C7BE5FEA7A9D}"/>
              </a:ext>
            </a:extLst>
          </p:cNvPr>
          <p:cNvSpPr>
            <a:spLocks noGrp="1"/>
          </p:cNvSpPr>
          <p:nvPr>
            <p:ph type="title"/>
          </p:nvPr>
        </p:nvSpPr>
        <p:spPr>
          <a:xfrm>
            <a:off x="629841" y="457200"/>
            <a:ext cx="2949178" cy="1600200"/>
          </a:xfrm>
        </p:spPr>
        <p:txBody>
          <a:bodyPr anchor="b"/>
          <a:lstStyle>
            <a:lvl1pPr>
              <a:defRPr sz="2400"/>
            </a:lvl1pPr>
          </a:lstStyle>
          <a:p>
            <a:r>
              <a:rPr lang="en-GB" noProof="0"/>
              <a:t>Mastertitelformat bearbeiten</a:t>
            </a:r>
          </a:p>
        </p:txBody>
      </p:sp>
      <p:sp>
        <p:nvSpPr>
          <p:cNvPr id="3" name="Inhaltsplatzhalter 2">
            <a:extLst>
              <a:ext uri="{FF2B5EF4-FFF2-40B4-BE49-F238E27FC236}">
                <a16:creationId xmlns:a16="http://schemas.microsoft.com/office/drawing/2014/main" id="{D8198B5E-63DA-42C0-A022-EBF4691239B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noProof="0"/>
              <a:t>Mastertextformat bearbeiten</a:t>
            </a:r>
          </a:p>
          <a:p>
            <a:pPr lvl="1"/>
            <a:r>
              <a:rPr lang="en-GB" noProof="0"/>
              <a:t>Zweite Ebene</a:t>
            </a:r>
          </a:p>
          <a:p>
            <a:pPr lvl="2"/>
            <a:r>
              <a:rPr lang="en-GB" noProof="0"/>
              <a:t>Dritte Ebene</a:t>
            </a:r>
          </a:p>
          <a:p>
            <a:pPr lvl="3"/>
            <a:r>
              <a:rPr lang="en-GB" noProof="0"/>
              <a:t>Vierte Ebene</a:t>
            </a:r>
          </a:p>
          <a:p>
            <a:pPr lvl="4"/>
            <a:r>
              <a:rPr lang="en-GB" noProof="0"/>
              <a:t>Fünfte Ebene</a:t>
            </a:r>
          </a:p>
        </p:txBody>
      </p:sp>
      <p:sp>
        <p:nvSpPr>
          <p:cNvPr id="4" name="Textplatzhalter 3">
            <a:extLst>
              <a:ext uri="{FF2B5EF4-FFF2-40B4-BE49-F238E27FC236}">
                <a16:creationId xmlns:a16="http://schemas.microsoft.com/office/drawing/2014/main" id="{04155C79-C43D-42AE-870C-D47F283CBD1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noProof="0"/>
              <a:t>Mastertextformat bearbeiten</a:t>
            </a:r>
          </a:p>
        </p:txBody>
      </p:sp>
      <p:sp>
        <p:nvSpPr>
          <p:cNvPr id="5" name="Datumsplatzhalter 4">
            <a:extLst>
              <a:ext uri="{FF2B5EF4-FFF2-40B4-BE49-F238E27FC236}">
                <a16:creationId xmlns:a16="http://schemas.microsoft.com/office/drawing/2014/main" id="{E17D99DA-227A-4439-A676-948A21078FE6}"/>
              </a:ext>
            </a:extLst>
          </p:cNvPr>
          <p:cNvSpPr>
            <a:spLocks noGrp="1"/>
          </p:cNvSpPr>
          <p:nvPr>
            <p:ph type="dt" sz="half" idx="10"/>
          </p:nvPr>
        </p:nvSpPr>
        <p:spPr/>
        <p:txBody>
          <a:bodyPr/>
          <a:lstStyle/>
          <a:p>
            <a:fld id="{825B9D94-2200-42B3-804A-E0748DDC5ECA}" type="datetime1">
              <a:rPr lang="de-DE" smtClean="0"/>
              <a:t>03.02.2025</a:t>
            </a:fld>
            <a:endParaRPr lang="en-GB" dirty="0"/>
          </a:p>
        </p:txBody>
      </p:sp>
      <p:sp>
        <p:nvSpPr>
          <p:cNvPr id="9" name="Fußzeilenplatzhalter 8">
            <a:extLst>
              <a:ext uri="{FF2B5EF4-FFF2-40B4-BE49-F238E27FC236}">
                <a16:creationId xmlns:a16="http://schemas.microsoft.com/office/drawing/2014/main" id="{5156FCEB-81CC-4291-A850-818E4A8454AB}"/>
              </a:ext>
            </a:extLst>
          </p:cNvPr>
          <p:cNvSpPr>
            <a:spLocks noGrp="1"/>
          </p:cNvSpPr>
          <p:nvPr>
            <p:ph type="ftr" sz="quarter" idx="11"/>
          </p:nvPr>
        </p:nvSpPr>
        <p:spPr/>
        <p:txBody>
          <a:bodyPr/>
          <a:lstStyle/>
          <a:p>
            <a:r>
              <a:rPr lang="en-US"/>
              <a:t>NACRO Malawi Projects Update December 2022</a:t>
            </a:r>
            <a:endParaRPr lang="en-GB"/>
          </a:p>
        </p:txBody>
      </p:sp>
      <p:sp>
        <p:nvSpPr>
          <p:cNvPr id="10" name="Foliennummernplatzhalter 9">
            <a:extLst>
              <a:ext uri="{FF2B5EF4-FFF2-40B4-BE49-F238E27FC236}">
                <a16:creationId xmlns:a16="http://schemas.microsoft.com/office/drawing/2014/main" id="{F6E8CC4D-7732-4060-AAEB-DCB4D84A2332}"/>
              </a:ext>
            </a:extLst>
          </p:cNvPr>
          <p:cNvSpPr>
            <a:spLocks noGrp="1"/>
          </p:cNvSpPr>
          <p:nvPr>
            <p:ph type="sldNum" sz="quarter" idx="12"/>
          </p:nvPr>
        </p:nvSpPr>
        <p:spPr/>
        <p:txBody>
          <a:bodyPr/>
          <a:lstStyle/>
          <a:p>
            <a:fld id="{199524E4-9DE0-438E-8CD7-ACD96F0026C4}" type="slidenum">
              <a:rPr lang="en-GB" smtClean="0"/>
              <a:pPr/>
              <a:t>‹#›</a:t>
            </a:fld>
            <a:endParaRPr lang="en-GB"/>
          </a:p>
        </p:txBody>
      </p:sp>
    </p:spTree>
    <p:extLst>
      <p:ext uri="{BB962C8B-B14F-4D97-AF65-F5344CB8AC3E}">
        <p14:creationId xmlns:p14="http://schemas.microsoft.com/office/powerpoint/2010/main" val="31925910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828C8A-570D-4E9D-BAF4-6FE1F5560AA5}"/>
              </a:ext>
            </a:extLst>
          </p:cNvPr>
          <p:cNvSpPr>
            <a:spLocks noGrp="1"/>
          </p:cNvSpPr>
          <p:nvPr>
            <p:ph type="title"/>
          </p:nvPr>
        </p:nvSpPr>
        <p:spPr>
          <a:xfrm>
            <a:off x="629841" y="457200"/>
            <a:ext cx="2949178" cy="1600200"/>
          </a:xfrm>
        </p:spPr>
        <p:txBody>
          <a:bodyPr anchor="b"/>
          <a:lstStyle>
            <a:lvl1pPr>
              <a:defRPr sz="2400"/>
            </a:lvl1pPr>
          </a:lstStyle>
          <a:p>
            <a:r>
              <a:rPr lang="en-GB" noProof="0"/>
              <a:t>Mastertitelformat bearbeiten</a:t>
            </a:r>
          </a:p>
        </p:txBody>
      </p:sp>
      <p:sp>
        <p:nvSpPr>
          <p:cNvPr id="3" name="Bildplatzhalter 2">
            <a:extLst>
              <a:ext uri="{FF2B5EF4-FFF2-40B4-BE49-F238E27FC236}">
                <a16:creationId xmlns:a16="http://schemas.microsoft.com/office/drawing/2014/main" id="{F57E2DA5-AEC8-4BF6-9A0C-E104436C73E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noProof="0"/>
          </a:p>
        </p:txBody>
      </p:sp>
      <p:sp>
        <p:nvSpPr>
          <p:cNvPr id="4" name="Textplatzhalter 3">
            <a:extLst>
              <a:ext uri="{FF2B5EF4-FFF2-40B4-BE49-F238E27FC236}">
                <a16:creationId xmlns:a16="http://schemas.microsoft.com/office/drawing/2014/main" id="{FA2317AD-EE1B-4114-AB93-1C91A72086B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noProof="0"/>
              <a:t>Mastertextformat bearbeiten</a:t>
            </a:r>
          </a:p>
        </p:txBody>
      </p:sp>
      <p:sp>
        <p:nvSpPr>
          <p:cNvPr id="5" name="Datumsplatzhalter 4">
            <a:extLst>
              <a:ext uri="{FF2B5EF4-FFF2-40B4-BE49-F238E27FC236}">
                <a16:creationId xmlns:a16="http://schemas.microsoft.com/office/drawing/2014/main" id="{DD502168-3954-475B-BF48-79B6A7C9AAE9}"/>
              </a:ext>
            </a:extLst>
          </p:cNvPr>
          <p:cNvSpPr>
            <a:spLocks noGrp="1"/>
          </p:cNvSpPr>
          <p:nvPr>
            <p:ph type="dt" sz="half" idx="10"/>
          </p:nvPr>
        </p:nvSpPr>
        <p:spPr/>
        <p:txBody>
          <a:bodyPr/>
          <a:lstStyle/>
          <a:p>
            <a:fld id="{BA9D2658-D844-4F0B-883A-8DC9A69E3E13}" type="datetime1">
              <a:rPr lang="de-DE" smtClean="0"/>
              <a:t>03.02.2025</a:t>
            </a:fld>
            <a:endParaRPr lang="en-GB" dirty="0"/>
          </a:p>
        </p:txBody>
      </p:sp>
      <p:sp>
        <p:nvSpPr>
          <p:cNvPr id="9" name="Fußzeilenplatzhalter 8">
            <a:extLst>
              <a:ext uri="{FF2B5EF4-FFF2-40B4-BE49-F238E27FC236}">
                <a16:creationId xmlns:a16="http://schemas.microsoft.com/office/drawing/2014/main" id="{16C2A6DB-227C-4F54-9797-6B6ECAC2912C}"/>
              </a:ext>
            </a:extLst>
          </p:cNvPr>
          <p:cNvSpPr>
            <a:spLocks noGrp="1"/>
          </p:cNvSpPr>
          <p:nvPr>
            <p:ph type="ftr" sz="quarter" idx="11"/>
          </p:nvPr>
        </p:nvSpPr>
        <p:spPr/>
        <p:txBody>
          <a:bodyPr/>
          <a:lstStyle/>
          <a:p>
            <a:r>
              <a:rPr lang="en-US"/>
              <a:t>NACRO Malawi Projects Update December 2022</a:t>
            </a:r>
            <a:endParaRPr lang="en-GB"/>
          </a:p>
        </p:txBody>
      </p:sp>
      <p:sp>
        <p:nvSpPr>
          <p:cNvPr id="10" name="Foliennummernplatzhalter 9">
            <a:extLst>
              <a:ext uri="{FF2B5EF4-FFF2-40B4-BE49-F238E27FC236}">
                <a16:creationId xmlns:a16="http://schemas.microsoft.com/office/drawing/2014/main" id="{2F27E455-F15B-49ED-A313-B9F9744626C5}"/>
              </a:ext>
            </a:extLst>
          </p:cNvPr>
          <p:cNvSpPr>
            <a:spLocks noGrp="1"/>
          </p:cNvSpPr>
          <p:nvPr>
            <p:ph type="sldNum" sz="quarter" idx="12"/>
          </p:nvPr>
        </p:nvSpPr>
        <p:spPr/>
        <p:txBody>
          <a:bodyPr/>
          <a:lstStyle/>
          <a:p>
            <a:fld id="{199524E4-9DE0-438E-8CD7-ACD96F0026C4}" type="slidenum">
              <a:rPr lang="en-GB" smtClean="0"/>
              <a:pPr/>
              <a:t>‹#›</a:t>
            </a:fld>
            <a:endParaRPr lang="en-GB"/>
          </a:p>
        </p:txBody>
      </p:sp>
    </p:spTree>
    <p:extLst>
      <p:ext uri="{BB962C8B-B14F-4D97-AF65-F5344CB8AC3E}">
        <p14:creationId xmlns:p14="http://schemas.microsoft.com/office/powerpoint/2010/main" val="41645826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5B91AE-C362-455C-95DE-784E9BB07C77}"/>
              </a:ext>
            </a:extLst>
          </p:cNvPr>
          <p:cNvSpPr>
            <a:spLocks noGrp="1"/>
          </p:cNvSpPr>
          <p:nvPr>
            <p:ph type="title"/>
          </p:nvPr>
        </p:nvSpPr>
        <p:spPr/>
        <p:txBody>
          <a:bodyPr/>
          <a:lstStyle>
            <a:lvl1pPr algn="ctr">
              <a:defRPr/>
            </a:lvl1pPr>
          </a:lstStyle>
          <a:p>
            <a:r>
              <a:rPr lang="en-GB" noProof="0"/>
              <a:t>Mastertitelformat bearbeiten</a:t>
            </a:r>
          </a:p>
        </p:txBody>
      </p:sp>
      <p:sp>
        <p:nvSpPr>
          <p:cNvPr id="3" name="Vertikaler Textplatzhalter 2">
            <a:extLst>
              <a:ext uri="{FF2B5EF4-FFF2-40B4-BE49-F238E27FC236}">
                <a16:creationId xmlns:a16="http://schemas.microsoft.com/office/drawing/2014/main" id="{68C03BEA-47F7-4BFC-863D-4135A7738764}"/>
              </a:ext>
            </a:extLst>
          </p:cNvPr>
          <p:cNvSpPr>
            <a:spLocks noGrp="1"/>
          </p:cNvSpPr>
          <p:nvPr>
            <p:ph type="body" orient="vert" idx="1"/>
          </p:nvPr>
        </p:nvSpPr>
        <p:spPr/>
        <p:txBody>
          <a:bodyPr vert="eaVert"/>
          <a:lstStyle/>
          <a:p>
            <a:pPr lvl="0"/>
            <a:r>
              <a:rPr lang="en-GB" noProof="0"/>
              <a:t>Mastertextformat bearbeiten</a:t>
            </a:r>
          </a:p>
          <a:p>
            <a:pPr lvl="1"/>
            <a:r>
              <a:rPr lang="en-GB" noProof="0"/>
              <a:t>Zweite Ebene</a:t>
            </a:r>
          </a:p>
          <a:p>
            <a:pPr lvl="2"/>
            <a:r>
              <a:rPr lang="en-GB" noProof="0"/>
              <a:t>Dritte Ebene</a:t>
            </a:r>
          </a:p>
          <a:p>
            <a:pPr lvl="3"/>
            <a:r>
              <a:rPr lang="en-GB" noProof="0"/>
              <a:t>Vierte Ebene</a:t>
            </a:r>
          </a:p>
          <a:p>
            <a:pPr lvl="4"/>
            <a:r>
              <a:rPr lang="en-GB" noProof="0"/>
              <a:t>Fünfte Ebene</a:t>
            </a:r>
          </a:p>
        </p:txBody>
      </p:sp>
      <p:sp>
        <p:nvSpPr>
          <p:cNvPr id="4" name="Datumsplatzhalter 3">
            <a:extLst>
              <a:ext uri="{FF2B5EF4-FFF2-40B4-BE49-F238E27FC236}">
                <a16:creationId xmlns:a16="http://schemas.microsoft.com/office/drawing/2014/main" id="{E1B65C39-0025-4FC0-9E97-226835C7EA58}"/>
              </a:ext>
            </a:extLst>
          </p:cNvPr>
          <p:cNvSpPr>
            <a:spLocks noGrp="1"/>
          </p:cNvSpPr>
          <p:nvPr>
            <p:ph type="dt" sz="half" idx="10"/>
          </p:nvPr>
        </p:nvSpPr>
        <p:spPr/>
        <p:txBody>
          <a:bodyPr/>
          <a:lstStyle/>
          <a:p>
            <a:fld id="{AFE9AEFF-F299-4B69-801D-92F4D505F2FB}" type="datetime1">
              <a:rPr lang="de-DE" smtClean="0"/>
              <a:t>03.02.2025</a:t>
            </a:fld>
            <a:endParaRPr lang="en-GB" dirty="0"/>
          </a:p>
        </p:txBody>
      </p:sp>
      <p:sp>
        <p:nvSpPr>
          <p:cNvPr id="8" name="Fußzeilenplatzhalter 7">
            <a:extLst>
              <a:ext uri="{FF2B5EF4-FFF2-40B4-BE49-F238E27FC236}">
                <a16:creationId xmlns:a16="http://schemas.microsoft.com/office/drawing/2014/main" id="{AF3E94B3-EBB2-4103-97C1-80F715AA385F}"/>
              </a:ext>
            </a:extLst>
          </p:cNvPr>
          <p:cNvSpPr>
            <a:spLocks noGrp="1"/>
          </p:cNvSpPr>
          <p:nvPr>
            <p:ph type="ftr" sz="quarter" idx="11"/>
          </p:nvPr>
        </p:nvSpPr>
        <p:spPr/>
        <p:txBody>
          <a:bodyPr/>
          <a:lstStyle/>
          <a:p>
            <a:r>
              <a:rPr lang="en-US"/>
              <a:t>NACRO Malawi Projects Update December 2022</a:t>
            </a:r>
            <a:endParaRPr lang="en-GB"/>
          </a:p>
        </p:txBody>
      </p:sp>
      <p:sp>
        <p:nvSpPr>
          <p:cNvPr id="9" name="Foliennummernplatzhalter 8">
            <a:extLst>
              <a:ext uri="{FF2B5EF4-FFF2-40B4-BE49-F238E27FC236}">
                <a16:creationId xmlns:a16="http://schemas.microsoft.com/office/drawing/2014/main" id="{3E4E638D-3855-4928-8FDE-BA0FA228E225}"/>
              </a:ext>
            </a:extLst>
          </p:cNvPr>
          <p:cNvSpPr>
            <a:spLocks noGrp="1"/>
          </p:cNvSpPr>
          <p:nvPr>
            <p:ph type="sldNum" sz="quarter" idx="12"/>
          </p:nvPr>
        </p:nvSpPr>
        <p:spPr/>
        <p:txBody>
          <a:bodyPr/>
          <a:lstStyle/>
          <a:p>
            <a:fld id="{199524E4-9DE0-438E-8CD7-ACD96F0026C4}" type="slidenum">
              <a:rPr lang="en-GB" smtClean="0"/>
              <a:pPr/>
              <a:t>‹#›</a:t>
            </a:fld>
            <a:endParaRPr lang="en-GB"/>
          </a:p>
        </p:txBody>
      </p:sp>
    </p:spTree>
    <p:extLst>
      <p:ext uri="{BB962C8B-B14F-4D97-AF65-F5344CB8AC3E}">
        <p14:creationId xmlns:p14="http://schemas.microsoft.com/office/powerpoint/2010/main" val="34356306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1CDC362-161D-4DE0-A905-6EF26586E5F6}"/>
              </a:ext>
            </a:extLst>
          </p:cNvPr>
          <p:cNvSpPr>
            <a:spLocks noGrp="1"/>
          </p:cNvSpPr>
          <p:nvPr>
            <p:ph type="title" orient="vert"/>
          </p:nvPr>
        </p:nvSpPr>
        <p:spPr>
          <a:xfrm>
            <a:off x="6543675" y="365125"/>
            <a:ext cx="1971675" cy="5811838"/>
          </a:xfrm>
        </p:spPr>
        <p:txBody>
          <a:bodyPr vert="eaVert"/>
          <a:lstStyle/>
          <a:p>
            <a:r>
              <a:rPr lang="en-GB" noProof="0"/>
              <a:t>Mastertitelformat bearbeiten</a:t>
            </a:r>
          </a:p>
        </p:txBody>
      </p:sp>
      <p:sp>
        <p:nvSpPr>
          <p:cNvPr id="3" name="Vertikaler Textplatzhalter 2">
            <a:extLst>
              <a:ext uri="{FF2B5EF4-FFF2-40B4-BE49-F238E27FC236}">
                <a16:creationId xmlns:a16="http://schemas.microsoft.com/office/drawing/2014/main" id="{450A02FC-9F4C-421D-B7B3-18C79EA8EC68}"/>
              </a:ext>
            </a:extLst>
          </p:cNvPr>
          <p:cNvSpPr>
            <a:spLocks noGrp="1"/>
          </p:cNvSpPr>
          <p:nvPr>
            <p:ph type="body" orient="vert" idx="1"/>
          </p:nvPr>
        </p:nvSpPr>
        <p:spPr>
          <a:xfrm>
            <a:off x="628650" y="365125"/>
            <a:ext cx="5800725" cy="5811838"/>
          </a:xfrm>
        </p:spPr>
        <p:txBody>
          <a:bodyPr vert="eaVert"/>
          <a:lstStyle/>
          <a:p>
            <a:pPr lvl="0"/>
            <a:r>
              <a:rPr lang="en-GB" noProof="0"/>
              <a:t>Mastertextformat bearbeiten</a:t>
            </a:r>
          </a:p>
          <a:p>
            <a:pPr lvl="1"/>
            <a:r>
              <a:rPr lang="en-GB" noProof="0"/>
              <a:t>Zweite Ebene</a:t>
            </a:r>
          </a:p>
          <a:p>
            <a:pPr lvl="2"/>
            <a:r>
              <a:rPr lang="en-GB" noProof="0"/>
              <a:t>Dritte Ebene</a:t>
            </a:r>
          </a:p>
          <a:p>
            <a:pPr lvl="3"/>
            <a:r>
              <a:rPr lang="en-GB" noProof="0"/>
              <a:t>Vierte Ebene</a:t>
            </a:r>
          </a:p>
          <a:p>
            <a:pPr lvl="4"/>
            <a:r>
              <a:rPr lang="en-GB" noProof="0"/>
              <a:t>Fünfte Ebene</a:t>
            </a:r>
          </a:p>
        </p:txBody>
      </p:sp>
      <p:sp>
        <p:nvSpPr>
          <p:cNvPr id="4" name="Datumsplatzhalter 3">
            <a:extLst>
              <a:ext uri="{FF2B5EF4-FFF2-40B4-BE49-F238E27FC236}">
                <a16:creationId xmlns:a16="http://schemas.microsoft.com/office/drawing/2014/main" id="{45D8A74F-0EA5-4DE9-BDF8-15C4B1E00629}"/>
              </a:ext>
            </a:extLst>
          </p:cNvPr>
          <p:cNvSpPr>
            <a:spLocks noGrp="1"/>
          </p:cNvSpPr>
          <p:nvPr>
            <p:ph type="dt" sz="half" idx="10"/>
          </p:nvPr>
        </p:nvSpPr>
        <p:spPr/>
        <p:txBody>
          <a:bodyPr/>
          <a:lstStyle/>
          <a:p>
            <a:fld id="{708C63F6-12D0-4641-8036-8E505F47C124}" type="datetime1">
              <a:rPr lang="de-DE" smtClean="0"/>
              <a:t>03.02.2025</a:t>
            </a:fld>
            <a:endParaRPr lang="en-GB" dirty="0"/>
          </a:p>
        </p:txBody>
      </p:sp>
      <p:sp>
        <p:nvSpPr>
          <p:cNvPr id="8" name="Fußzeilenplatzhalter 7">
            <a:extLst>
              <a:ext uri="{FF2B5EF4-FFF2-40B4-BE49-F238E27FC236}">
                <a16:creationId xmlns:a16="http://schemas.microsoft.com/office/drawing/2014/main" id="{A1B9C927-98DD-42CA-95E4-1C7481B16CF9}"/>
              </a:ext>
            </a:extLst>
          </p:cNvPr>
          <p:cNvSpPr>
            <a:spLocks noGrp="1"/>
          </p:cNvSpPr>
          <p:nvPr>
            <p:ph type="ftr" sz="quarter" idx="11"/>
          </p:nvPr>
        </p:nvSpPr>
        <p:spPr/>
        <p:txBody>
          <a:bodyPr/>
          <a:lstStyle/>
          <a:p>
            <a:r>
              <a:rPr lang="en-US"/>
              <a:t>NACRO Malawi Projects Update December 2022</a:t>
            </a:r>
            <a:endParaRPr lang="en-GB"/>
          </a:p>
        </p:txBody>
      </p:sp>
      <p:sp>
        <p:nvSpPr>
          <p:cNvPr id="9" name="Foliennummernplatzhalter 8">
            <a:extLst>
              <a:ext uri="{FF2B5EF4-FFF2-40B4-BE49-F238E27FC236}">
                <a16:creationId xmlns:a16="http://schemas.microsoft.com/office/drawing/2014/main" id="{681DE24A-951C-4053-8BF4-FEE0AE218993}"/>
              </a:ext>
            </a:extLst>
          </p:cNvPr>
          <p:cNvSpPr>
            <a:spLocks noGrp="1"/>
          </p:cNvSpPr>
          <p:nvPr>
            <p:ph type="sldNum" sz="quarter" idx="12"/>
          </p:nvPr>
        </p:nvSpPr>
        <p:spPr/>
        <p:txBody>
          <a:bodyPr/>
          <a:lstStyle/>
          <a:p>
            <a:fld id="{199524E4-9DE0-438E-8CD7-ACD96F0026C4}" type="slidenum">
              <a:rPr lang="en-GB" smtClean="0"/>
              <a:pPr/>
              <a:t>‹#›</a:t>
            </a:fld>
            <a:endParaRPr lang="en-GB"/>
          </a:p>
        </p:txBody>
      </p:sp>
    </p:spTree>
    <p:extLst>
      <p:ext uri="{BB962C8B-B14F-4D97-AF65-F5344CB8AC3E}">
        <p14:creationId xmlns:p14="http://schemas.microsoft.com/office/powerpoint/2010/main" val="2665586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5FD0FD45-CEF5-42B2-8833-0321FCBDB37F}" type="datetimeFigureOut">
              <a:rPr lang="en-US" smtClean="0"/>
              <a:pPr/>
              <a:t>2/3/2025</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0612A510-F1CD-4B58-8CFE-B0C3E013BA9C}"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5FD0FD45-CEF5-42B2-8833-0321FCBDB37F}" type="datetimeFigureOut">
              <a:rPr lang="en-US" smtClean="0"/>
              <a:pPr/>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12A510-F1CD-4B58-8CFE-B0C3E013BA9C}"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5FD0FD45-CEF5-42B2-8833-0321FCBDB37F}" type="datetimeFigureOut">
              <a:rPr lang="en-US" smtClean="0"/>
              <a:pPr/>
              <a:t>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12A510-F1CD-4B58-8CFE-B0C3E013BA9C}"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5FD0FD45-CEF5-42B2-8833-0321FCBDB37F}" type="datetimeFigureOut">
              <a:rPr lang="en-US" smtClean="0"/>
              <a:pPr/>
              <a:t>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12A510-F1CD-4B58-8CFE-B0C3E013BA9C}"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D0FD45-CEF5-42B2-8833-0321FCBDB37F}" type="datetimeFigureOut">
              <a:rPr lang="en-US" smtClean="0"/>
              <a:pPr/>
              <a:t>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12A510-F1CD-4B58-8CFE-B0C3E013BA9C}"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5FD0FD45-CEF5-42B2-8833-0321FCBDB37F}" type="datetimeFigureOut">
              <a:rPr lang="en-US" smtClean="0"/>
              <a:pPr/>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12A510-F1CD-4B58-8CFE-B0C3E013BA9C}"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5FD0FD45-CEF5-42B2-8833-0321FCBDB37F}" type="datetimeFigureOut">
              <a:rPr lang="en-US" smtClean="0"/>
              <a:pPr/>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12A510-F1CD-4B58-8CFE-B0C3E013BA9C}"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5FD0FD45-CEF5-42B2-8833-0321FCBDB37F}" type="datetimeFigureOut">
              <a:rPr lang="en-US" smtClean="0"/>
              <a:pPr/>
              <a:t>2/3/2025</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0612A510-F1CD-4B58-8CFE-B0C3E013BA9C}"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347B045F-A8BA-4421-9EED-1D37F17D446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Autofit/>
          </a:bodyPr>
          <a:lstStyle/>
          <a:p>
            <a:r>
              <a:rPr lang="en-GB" noProof="0" dirty="0"/>
              <a:t>Slide Title</a:t>
            </a:r>
          </a:p>
        </p:txBody>
      </p:sp>
      <p:sp>
        <p:nvSpPr>
          <p:cNvPr id="3" name="Textplatzhalter 2">
            <a:extLst>
              <a:ext uri="{FF2B5EF4-FFF2-40B4-BE49-F238E27FC236}">
                <a16:creationId xmlns:a16="http://schemas.microsoft.com/office/drawing/2014/main" id="{0ACBAC30-E267-4320-8ABC-91B2305D7425}"/>
              </a:ext>
            </a:extLst>
          </p:cNvPr>
          <p:cNvSpPr>
            <a:spLocks noGrp="1"/>
          </p:cNvSpPr>
          <p:nvPr>
            <p:ph type="body" idx="1"/>
          </p:nvPr>
        </p:nvSpPr>
        <p:spPr>
          <a:xfrm>
            <a:off x="628650" y="1825625"/>
            <a:ext cx="7886700" cy="4351338"/>
          </a:xfrm>
          <a:prstGeom prst="rect">
            <a:avLst/>
          </a:prstGeom>
        </p:spPr>
        <p:txBody>
          <a:bodyPr vert="horz" lIns="91440" tIns="45720" rIns="91440" bIns="45720" rtlCol="0">
            <a:noAutofit/>
          </a:bodyPr>
          <a:lstStyle/>
          <a:p>
            <a:pPr lvl="0"/>
            <a:r>
              <a:rPr lang="en-GB" noProof="0" dirty="0" err="1"/>
              <a:t>Mastertextformat</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p:txBody>
      </p:sp>
      <p:sp>
        <p:nvSpPr>
          <p:cNvPr id="4" name="Datumsplatzhalter 3">
            <a:extLst>
              <a:ext uri="{FF2B5EF4-FFF2-40B4-BE49-F238E27FC236}">
                <a16:creationId xmlns:a16="http://schemas.microsoft.com/office/drawing/2014/main" id="{1EDA8705-D413-457D-A5B4-F9519C7D69E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750">
                <a:solidFill>
                  <a:schemeClr val="tx1">
                    <a:tint val="75000"/>
                  </a:schemeClr>
                </a:solidFill>
                <a:latin typeface="Arial" panose="020B0604020202020204" pitchFamily="34" charset="0"/>
                <a:cs typeface="Arial" panose="020B0604020202020204" pitchFamily="34" charset="0"/>
              </a:defRPr>
            </a:lvl1pPr>
          </a:lstStyle>
          <a:p>
            <a:fld id="{3E0B9727-F3A6-4E3D-AEBB-64FB6B6BD650}" type="datetime1">
              <a:rPr lang="de-DE" smtClean="0"/>
              <a:t>03.02.2025</a:t>
            </a:fld>
            <a:endParaRPr lang="en-GB" dirty="0"/>
          </a:p>
        </p:txBody>
      </p:sp>
      <p:sp>
        <p:nvSpPr>
          <p:cNvPr id="5" name="Fußzeilenplatzhalter 4">
            <a:extLst>
              <a:ext uri="{FF2B5EF4-FFF2-40B4-BE49-F238E27FC236}">
                <a16:creationId xmlns:a16="http://schemas.microsoft.com/office/drawing/2014/main" id="{7EC6DB7D-C2B1-4BC9-A8A0-C91482BD83C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lang="de-DE" sz="750" dirty="0">
                <a:solidFill>
                  <a:schemeClr val="tx1">
                    <a:tint val="75000"/>
                  </a:schemeClr>
                </a:solidFill>
                <a:latin typeface="Arial" panose="020B0604020202020204" pitchFamily="34" charset="0"/>
                <a:cs typeface="Arial" panose="020B0604020202020204" pitchFamily="34" charset="0"/>
              </a:defRPr>
            </a:lvl1pPr>
          </a:lstStyle>
          <a:p>
            <a:r>
              <a:rPr lang="en-US"/>
              <a:t>NACRO Malawi Projects Update December 2022</a:t>
            </a:r>
            <a:endParaRPr lang="en-GB" dirty="0"/>
          </a:p>
        </p:txBody>
      </p:sp>
      <p:sp>
        <p:nvSpPr>
          <p:cNvPr id="6" name="Foliennummernplatzhalter 5">
            <a:extLst>
              <a:ext uri="{FF2B5EF4-FFF2-40B4-BE49-F238E27FC236}">
                <a16:creationId xmlns:a16="http://schemas.microsoft.com/office/drawing/2014/main" id="{B090CF43-C0D5-4A45-B0C2-3F140D1F57B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750">
                <a:solidFill>
                  <a:schemeClr val="tx1">
                    <a:tint val="75000"/>
                  </a:schemeClr>
                </a:solidFill>
                <a:latin typeface="Arial" panose="020B0604020202020204" pitchFamily="34" charset="0"/>
                <a:cs typeface="Arial" panose="020B0604020202020204" pitchFamily="34" charset="0"/>
              </a:defRPr>
            </a:lvl1pPr>
          </a:lstStyle>
          <a:p>
            <a:fld id="{199524E4-9DE0-438E-8CD7-ACD96F0026C4}" type="slidenum">
              <a:rPr lang="en-GB" smtClean="0"/>
              <a:pPr/>
              <a:t>‹#›</a:t>
            </a:fld>
            <a:endParaRPr lang="en-GB"/>
          </a:p>
        </p:txBody>
      </p:sp>
    </p:spTree>
    <p:extLst>
      <p:ext uri="{BB962C8B-B14F-4D97-AF65-F5344CB8AC3E}">
        <p14:creationId xmlns:p14="http://schemas.microsoft.com/office/powerpoint/2010/main" val="4156513697"/>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Lst>
  <p:hf hdr="0"/>
  <p:txStyles>
    <p:titleStyle>
      <a:lvl1pPr algn="ctr" defTabSz="685800" rtl="0" eaLnBrk="1" latinLnBrk="0" hangingPunct="1">
        <a:lnSpc>
          <a:spcPct val="90000"/>
        </a:lnSpc>
        <a:spcBef>
          <a:spcPct val="0"/>
        </a:spcBef>
        <a:buNone/>
        <a:defRPr sz="270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1125"/>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Wingdings" panose="05000000000000000000" pitchFamily="2" charset="2"/>
        <a:buChar char="§"/>
        <a:defRPr sz="135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Wingdings" panose="05000000000000000000" pitchFamily="2" charset="2"/>
        <a:buChar char="§"/>
        <a:defRPr sz="135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Wingdings" panose="05000000000000000000" pitchFamily="2" charset="2"/>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Wingdings" panose="05000000000000000000" pitchFamily="2" charset="2"/>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2.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2.xml"/><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2.xml"/><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hyperlink" Target="https://youtu.be/qpahVNnyiaE" TargetMode="External"/><Relationship Id="rId1" Type="http://schemas.openxmlformats.org/officeDocument/2006/relationships/slideLayout" Target="../slideLayouts/slideLayout12.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12.xm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12.xml"/><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2.xml"/><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g"/><Relationship Id="rId7" Type="http://schemas.openxmlformats.org/officeDocument/2006/relationships/image" Target="../media/image48.jpeg"/><Relationship Id="rId2" Type="http://schemas.openxmlformats.org/officeDocument/2006/relationships/image" Target="../media/image43.jpg"/><Relationship Id="rId1" Type="http://schemas.openxmlformats.org/officeDocument/2006/relationships/slideLayout" Target="../slideLayouts/slideLayout12.xml"/><Relationship Id="rId6" Type="http://schemas.openxmlformats.org/officeDocument/2006/relationships/image" Target="../media/image47.jpeg"/><Relationship Id="rId5" Type="http://schemas.openxmlformats.org/officeDocument/2006/relationships/image" Target="../media/image46.jpg"/><Relationship Id="rId4" Type="http://schemas.openxmlformats.org/officeDocument/2006/relationships/image" Target="../media/image4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4.jp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4.jp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2.xml"/><Relationship Id="rId5" Type="http://schemas.openxmlformats.org/officeDocument/2006/relationships/image" Target="../media/image7.jp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Untertitel 10">
            <a:extLst>
              <a:ext uri="{FF2B5EF4-FFF2-40B4-BE49-F238E27FC236}">
                <a16:creationId xmlns:a16="http://schemas.microsoft.com/office/drawing/2014/main" id="{7AC11188-5FE6-4FAF-A63F-5FC3711B68AE}"/>
              </a:ext>
            </a:extLst>
          </p:cNvPr>
          <p:cNvSpPr>
            <a:spLocks noGrp="1"/>
          </p:cNvSpPr>
          <p:nvPr>
            <p:ph type="subTitle" idx="1"/>
          </p:nvPr>
        </p:nvSpPr>
        <p:spPr/>
        <p:txBody>
          <a:bodyPr/>
          <a:lstStyle/>
          <a:p>
            <a:endParaRPr lang="en-GB" noProof="0" dirty="0"/>
          </a:p>
          <a:p>
            <a:r>
              <a:rPr lang="en-GB" noProof="0" dirty="0"/>
              <a:t>NACRO 2022 ANNUAL REPORT</a:t>
            </a:r>
          </a:p>
          <a:p>
            <a:endParaRPr lang="en-GB" dirty="0"/>
          </a:p>
          <a:p>
            <a:r>
              <a:rPr lang="en-GB" noProof="0" dirty="0"/>
              <a:t>Presentation to Development Committee </a:t>
            </a:r>
          </a:p>
          <a:p>
            <a:r>
              <a:rPr lang="en-GB" dirty="0"/>
              <a:t>February </a:t>
            </a:r>
            <a:r>
              <a:rPr lang="en-GB" noProof="0" dirty="0"/>
              <a:t>2023</a:t>
            </a:r>
          </a:p>
          <a:p>
            <a:r>
              <a:rPr lang="en-GB" dirty="0"/>
              <a:t>Lusaka, Zambia</a:t>
            </a:r>
            <a:endParaRPr lang="en-GB" noProof="0" dirty="0"/>
          </a:p>
        </p:txBody>
      </p:sp>
    </p:spTree>
    <p:extLst>
      <p:ext uri="{BB962C8B-B14F-4D97-AF65-F5344CB8AC3E}">
        <p14:creationId xmlns:p14="http://schemas.microsoft.com/office/powerpoint/2010/main" val="1299770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FF7EF-5464-AD67-C622-A4333397EC8A}"/>
              </a:ext>
            </a:extLst>
          </p:cNvPr>
          <p:cNvSpPr>
            <a:spLocks noGrp="1"/>
          </p:cNvSpPr>
          <p:nvPr>
            <p:ph type="title"/>
          </p:nvPr>
        </p:nvSpPr>
        <p:spPr/>
        <p:txBody>
          <a:bodyPr>
            <a:noAutofit/>
          </a:bodyPr>
          <a:lstStyle/>
          <a:p>
            <a:br>
              <a:rPr lang="en-US" dirty="0">
                <a:solidFill>
                  <a:srgbClr val="0070C0"/>
                </a:solidFill>
                <a:effectLst/>
                <a:latin typeface="VAG Rounded LT Light" panose="02000403040000020004"/>
                <a:ea typeface="Calibri" panose="020F0502020204030204" pitchFamily="34" charset="0"/>
                <a:cs typeface="Times New Roman" panose="02020603050405020304" pitchFamily="18" charset="0"/>
              </a:rPr>
            </a:br>
            <a:r>
              <a:rPr lang="en-US" dirty="0">
                <a:solidFill>
                  <a:srgbClr val="0070C0"/>
                </a:solidFill>
                <a:effectLst/>
                <a:latin typeface="VAG Rounded LT Light" panose="02000403040000020004"/>
                <a:ea typeface="Calibri" panose="020F0502020204030204" pitchFamily="34" charset="0"/>
                <a:cs typeface="Times New Roman" panose="02020603050405020304" pitchFamily="18" charset="0"/>
              </a:rPr>
              <a:t>3. Education Programmes </a:t>
            </a:r>
            <a:r>
              <a:rPr lang="en-US" dirty="0">
                <a:solidFill>
                  <a:srgbClr val="0070C0"/>
                </a:solidFill>
                <a:latin typeface="VAG Rounded LT Light" panose="02000403040000020004"/>
                <a:ea typeface="Calibri" panose="020F0502020204030204" pitchFamily="34" charset="0"/>
                <a:cs typeface="Times New Roman" panose="02020603050405020304" pitchFamily="18" charset="0"/>
              </a:rPr>
              <a:t>– Ganda School</a:t>
            </a:r>
            <a:endParaRPr lang="en-ZA" dirty="0">
              <a:solidFill>
                <a:srgbClr val="0070C0"/>
              </a:solidFill>
              <a:latin typeface="VAG Rounded LT Light" panose="02000403040000020004"/>
            </a:endParaRPr>
          </a:p>
        </p:txBody>
      </p:sp>
      <p:sp>
        <p:nvSpPr>
          <p:cNvPr id="7" name="Content Placeholder 6">
            <a:extLst>
              <a:ext uri="{FF2B5EF4-FFF2-40B4-BE49-F238E27FC236}">
                <a16:creationId xmlns:a16="http://schemas.microsoft.com/office/drawing/2014/main" id="{05B81A90-AFD3-5F89-A644-D35E2509D457}"/>
              </a:ext>
            </a:extLst>
          </p:cNvPr>
          <p:cNvSpPr>
            <a:spLocks noGrp="1"/>
          </p:cNvSpPr>
          <p:nvPr>
            <p:ph sz="quarter" idx="14"/>
          </p:nvPr>
        </p:nvSpPr>
        <p:spPr>
          <a:xfrm>
            <a:off x="1972389" y="663098"/>
            <a:ext cx="3900170" cy="5439761"/>
          </a:xfrm>
        </p:spPr>
        <p:txBody>
          <a:bodyPr>
            <a:normAutofit/>
          </a:bodyPr>
          <a:lstStyle/>
          <a:p>
            <a:pPr>
              <a:lnSpc>
                <a:spcPct val="107000"/>
              </a:lnSpc>
              <a:spcAft>
                <a:spcPts val="800"/>
              </a:spcAft>
            </a:pPr>
            <a:r>
              <a:rPr lang="en-ZA" sz="1800" dirty="0">
                <a:effectLst/>
                <a:latin typeface="VAG Rounded LT Light" panose="02000403040000020004"/>
                <a:ea typeface="Calibri" panose="020F0502020204030204" pitchFamily="34" charset="0"/>
                <a:cs typeface="Calibri" panose="020F0502020204030204" pitchFamily="34" charset="0"/>
              </a:rPr>
              <a:t>Ganda School is serving </a:t>
            </a:r>
            <a:r>
              <a:rPr lang="en-ZA" sz="1800" dirty="0">
                <a:latin typeface="VAG Rounded LT Light" panose="02000403040000020004"/>
                <a:ea typeface="Calibri" panose="020F0502020204030204" pitchFamily="34" charset="0"/>
                <a:cs typeface="Calibri" panose="020F0502020204030204" pitchFamily="34" charset="0"/>
              </a:rPr>
              <a:t>845 households in Ganda, in education service. </a:t>
            </a:r>
          </a:p>
          <a:p>
            <a:pPr>
              <a:lnSpc>
                <a:spcPct val="107000"/>
              </a:lnSpc>
              <a:spcAft>
                <a:spcPts val="800"/>
              </a:spcAft>
              <a:buFont typeface="Wingdings" panose="05000000000000000000" pitchFamily="2" charset="2"/>
              <a:buChar char="q"/>
            </a:pPr>
            <a:r>
              <a:rPr lang="en-ZA" sz="1800" dirty="0">
                <a:effectLst/>
                <a:latin typeface="VAG Rounded LT Light" panose="02000403040000020004"/>
                <a:ea typeface="Calibri" panose="020F0502020204030204" pitchFamily="34" charset="0"/>
                <a:cs typeface="Calibri" panose="020F0502020204030204" pitchFamily="34" charset="0"/>
              </a:rPr>
              <a:t>Enrolment </a:t>
            </a:r>
            <a:r>
              <a:rPr lang="en-ZA" sz="1800" dirty="0">
                <a:latin typeface="VAG Rounded LT Light" panose="02000403040000020004"/>
                <a:ea typeface="Calibri" panose="020F0502020204030204" pitchFamily="34" charset="0"/>
                <a:cs typeface="Calibri" panose="020F0502020204030204" pitchFamily="34" charset="0"/>
              </a:rPr>
              <a:t>has increased  </a:t>
            </a:r>
            <a:r>
              <a:rPr lang="en-ZA" sz="1800" dirty="0">
                <a:effectLst/>
                <a:latin typeface="VAG Rounded LT Light" panose="02000403040000020004"/>
                <a:ea typeface="Calibri" panose="020F0502020204030204" pitchFamily="34" charset="0"/>
                <a:cs typeface="Calibri" panose="020F0502020204030204" pitchFamily="34" charset="0"/>
              </a:rPr>
              <a:t>from …in 2019 to 293 learners in </a:t>
            </a:r>
            <a:r>
              <a:rPr lang="en-ZA" sz="1800" dirty="0">
                <a:latin typeface="VAG Rounded LT Light" panose="02000403040000020004"/>
                <a:ea typeface="Calibri" panose="020F0502020204030204" pitchFamily="34" charset="0"/>
                <a:cs typeface="Calibri" panose="020F0502020204030204" pitchFamily="34" charset="0"/>
              </a:rPr>
              <a:t>2022 (</a:t>
            </a:r>
            <a:r>
              <a:rPr lang="en-ZA" sz="1800" dirty="0">
                <a:effectLst/>
                <a:latin typeface="VAG Rounded LT Light" panose="02000403040000020004"/>
                <a:ea typeface="Calibri" panose="020F0502020204030204" pitchFamily="34" charset="0"/>
                <a:cs typeface="Calibri" panose="020F0502020204030204" pitchFamily="34" charset="0"/>
              </a:rPr>
              <a:t>144 boys, 149 girls) -  </a:t>
            </a:r>
            <a:r>
              <a:rPr lang="en-ZA" sz="1800" dirty="0">
                <a:latin typeface="VAG Rounded LT Light" panose="02000403040000020004"/>
                <a:ea typeface="Calibri" panose="020F0502020204030204" pitchFamily="34" charset="0"/>
                <a:cs typeface="Calibri" panose="020F0502020204030204" pitchFamily="34" charset="0"/>
              </a:rPr>
              <a:t>currently 308 leaners)</a:t>
            </a:r>
          </a:p>
          <a:p>
            <a:pPr>
              <a:lnSpc>
                <a:spcPct val="107000"/>
              </a:lnSpc>
              <a:spcAft>
                <a:spcPts val="800"/>
              </a:spcAft>
              <a:buFont typeface="Wingdings" panose="05000000000000000000" pitchFamily="2" charset="2"/>
              <a:buChar char="q"/>
            </a:pPr>
            <a:r>
              <a:rPr lang="en-ZA" sz="1800" dirty="0">
                <a:effectLst/>
                <a:latin typeface="VAG Rounded LT Light" panose="02000403040000020004"/>
                <a:ea typeface="Calibri" panose="020F0502020204030204" pitchFamily="34" charset="0"/>
                <a:cs typeface="Calibri" panose="020F0502020204030204" pitchFamily="34" charset="0"/>
              </a:rPr>
              <a:t>1x3 classroom </a:t>
            </a:r>
            <a:r>
              <a:rPr lang="en-ZA" sz="1800" dirty="0">
                <a:latin typeface="VAG Rounded LT Light" panose="02000403040000020004"/>
                <a:ea typeface="Calibri" panose="020F0502020204030204" pitchFamily="34" charset="0"/>
                <a:cs typeface="Calibri" panose="020F0502020204030204" pitchFamily="34" charset="0"/>
              </a:rPr>
              <a:t>b</a:t>
            </a:r>
            <a:r>
              <a:rPr lang="en-ZA" sz="1800" dirty="0">
                <a:effectLst/>
                <a:latin typeface="VAG Rounded LT Light" panose="02000403040000020004"/>
                <a:ea typeface="Calibri" panose="020F0502020204030204" pitchFamily="34" charset="0"/>
                <a:cs typeface="Calibri" panose="020F0502020204030204" pitchFamily="34" charset="0"/>
              </a:rPr>
              <a:t>lock, 2 teachers’ houses &amp; 5 latrines serving school</a:t>
            </a:r>
          </a:p>
          <a:p>
            <a:pPr>
              <a:lnSpc>
                <a:spcPct val="107000"/>
              </a:lnSpc>
              <a:spcAft>
                <a:spcPts val="800"/>
              </a:spcAft>
              <a:buFont typeface="Wingdings" panose="05000000000000000000" pitchFamily="2" charset="2"/>
              <a:buChar char="q"/>
            </a:pPr>
            <a:r>
              <a:rPr lang="en-ZA" sz="1800" dirty="0">
                <a:latin typeface="VAG Rounded LT Light" panose="02000403040000020004"/>
                <a:ea typeface="Calibri" panose="020F0502020204030204" pitchFamily="34" charset="0"/>
                <a:cs typeface="Calibri" panose="020F0502020204030204" pitchFamily="34" charset="0"/>
              </a:rPr>
              <a:t>3 new t</a:t>
            </a:r>
            <a:r>
              <a:rPr lang="en-ZA" sz="1800" dirty="0">
                <a:effectLst/>
                <a:latin typeface="VAG Rounded LT Light" panose="02000403040000020004"/>
                <a:ea typeface="Calibri" panose="020F0502020204030204" pitchFamily="34" charset="0"/>
                <a:cs typeface="Calibri" panose="020F0502020204030204" pitchFamily="34" charset="0"/>
              </a:rPr>
              <a:t>eachers deployed to the school = 5 teachers. A Head Teacher and his wife as Deputy Head. </a:t>
            </a:r>
          </a:p>
          <a:p>
            <a:pPr>
              <a:lnSpc>
                <a:spcPct val="107000"/>
              </a:lnSpc>
              <a:spcAft>
                <a:spcPts val="800"/>
              </a:spcAft>
              <a:buFont typeface="Wingdings" panose="05000000000000000000" pitchFamily="2" charset="2"/>
              <a:buChar char="q"/>
            </a:pPr>
            <a:r>
              <a:rPr lang="en-ZA" sz="1800" dirty="0">
                <a:effectLst/>
                <a:latin typeface="VAG Rounded LT Light" panose="02000403040000020004"/>
                <a:ea typeface="Calibri" panose="020F0502020204030204" pitchFamily="34" charset="0"/>
                <a:cs typeface="Calibri" panose="020F0502020204030204" pitchFamily="34" charset="0"/>
              </a:rPr>
              <a:t>NACRO provided Ganda school with 19 text books in each of 6 subjects.</a:t>
            </a:r>
          </a:p>
          <a:p>
            <a:pPr>
              <a:lnSpc>
                <a:spcPct val="107000"/>
              </a:lnSpc>
              <a:spcAft>
                <a:spcPts val="800"/>
              </a:spcAft>
            </a:pPr>
            <a:endParaRPr lang="en-US" sz="1800" dirty="0">
              <a:effectLst/>
              <a:latin typeface="VAG Rounded LT Light" panose="02000403040000020004"/>
              <a:ea typeface="Calibri" panose="020F0502020204030204" pitchFamily="34" charset="0"/>
              <a:cs typeface="Calibri" panose="020F0502020204030204" pitchFamily="34" charset="0"/>
            </a:endParaRPr>
          </a:p>
          <a:p>
            <a:pPr>
              <a:lnSpc>
                <a:spcPct val="107000"/>
              </a:lnSpc>
              <a:spcAft>
                <a:spcPts val="800"/>
              </a:spcAft>
            </a:pPr>
            <a:endParaRPr lang="en-ZA" sz="1800" dirty="0">
              <a:latin typeface="VAG Rounded LT Light" panose="02000403040000020004"/>
              <a:ea typeface="Calibri" panose="020F0502020204030204" pitchFamily="34" charset="0"/>
              <a:cs typeface="Calibri" panose="020F0502020204030204" pitchFamily="34" charset="0"/>
            </a:endParaRPr>
          </a:p>
          <a:p>
            <a:pPr>
              <a:lnSpc>
                <a:spcPct val="107000"/>
              </a:lnSpc>
              <a:spcAft>
                <a:spcPts val="800"/>
              </a:spcAft>
            </a:pPr>
            <a:endParaRPr lang="en-ZA" sz="1800" dirty="0">
              <a:latin typeface="VAG Rounded LT Light" panose="02000403040000020004"/>
              <a:ea typeface="Calibri" panose="020F0502020204030204" pitchFamily="34" charset="0"/>
              <a:cs typeface="Calibri" panose="020F0502020204030204" pitchFamily="34" charset="0"/>
            </a:endParaRPr>
          </a:p>
        </p:txBody>
      </p:sp>
      <p:pic>
        <p:nvPicPr>
          <p:cNvPr id="16" name="Picture Placeholder 15">
            <a:extLst>
              <a:ext uri="{FF2B5EF4-FFF2-40B4-BE49-F238E27FC236}">
                <a16:creationId xmlns:a16="http://schemas.microsoft.com/office/drawing/2014/main" id="{80530846-2D10-2DE3-314D-EE95C7881D9A}"/>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6189" r="6189"/>
          <a:stretch/>
        </p:blipFill>
        <p:spPr>
          <a:xfrm>
            <a:off x="5867400" y="663098"/>
            <a:ext cx="2362200" cy="1470502"/>
          </a:xfrm>
        </p:spPr>
      </p:pic>
      <p:sp>
        <p:nvSpPr>
          <p:cNvPr id="18" name="Text Placeholder 17">
            <a:extLst>
              <a:ext uri="{FF2B5EF4-FFF2-40B4-BE49-F238E27FC236}">
                <a16:creationId xmlns:a16="http://schemas.microsoft.com/office/drawing/2014/main" id="{F20FE33D-433F-34A3-DB35-C04C2DE68DDA}"/>
              </a:ext>
            </a:extLst>
          </p:cNvPr>
          <p:cNvSpPr>
            <a:spLocks noGrp="1"/>
          </p:cNvSpPr>
          <p:nvPr>
            <p:ph type="body" sz="quarter" idx="10"/>
          </p:nvPr>
        </p:nvSpPr>
        <p:spPr>
          <a:xfrm rot="5400000">
            <a:off x="598647" y="642245"/>
            <a:ext cx="1165924" cy="1816786"/>
          </a:xfrm>
        </p:spPr>
        <p:txBody>
          <a:bodyPr>
            <a:noAutofit/>
          </a:bodyPr>
          <a:lstStyle/>
          <a:p>
            <a:r>
              <a:rPr lang="en-ZA" sz="1600" dirty="0"/>
              <a:t>OUTPUT 1: </a:t>
            </a:r>
          </a:p>
          <a:p>
            <a:r>
              <a:rPr lang="en-ZA" sz="1600" dirty="0"/>
              <a:t>Access to Education to vulnerable school going children. </a:t>
            </a:r>
          </a:p>
        </p:txBody>
      </p:sp>
      <p:sp>
        <p:nvSpPr>
          <p:cNvPr id="10" name="Text Placeholder 9">
            <a:extLst>
              <a:ext uri="{FF2B5EF4-FFF2-40B4-BE49-F238E27FC236}">
                <a16:creationId xmlns:a16="http://schemas.microsoft.com/office/drawing/2014/main" id="{40197093-743D-6738-121E-6596FB432F67}"/>
              </a:ext>
            </a:extLst>
          </p:cNvPr>
          <p:cNvSpPr>
            <a:spLocks noGrp="1"/>
          </p:cNvSpPr>
          <p:nvPr>
            <p:ph type="body" sz="quarter" idx="12"/>
          </p:nvPr>
        </p:nvSpPr>
        <p:spPr>
          <a:xfrm rot="3218921">
            <a:off x="718617" y="2587280"/>
            <a:ext cx="807223" cy="1514227"/>
          </a:xfrm>
        </p:spPr>
        <p:txBody>
          <a:bodyPr>
            <a:noAutofit/>
          </a:bodyPr>
          <a:lstStyle/>
          <a:p>
            <a:r>
              <a:rPr lang="en-GB" sz="1200" u="sng" dirty="0">
                <a:effectLst/>
                <a:latin typeface="Verdana" panose="020B0604030504040204" pitchFamily="34" charset="0"/>
                <a:ea typeface="Verdana" panose="020B0604030504040204" pitchFamily="34" charset="0"/>
              </a:rPr>
              <a:t>Ganda Community School &amp; Project </a:t>
            </a:r>
            <a:endParaRPr lang="en-ZA" sz="1200" dirty="0">
              <a:latin typeface="Verdana" panose="020B0604030504040204" pitchFamily="34" charset="0"/>
              <a:ea typeface="Verdana" panose="020B0604030504040204" pitchFamily="34" charset="0"/>
            </a:endParaRPr>
          </a:p>
        </p:txBody>
      </p:sp>
      <p:pic>
        <p:nvPicPr>
          <p:cNvPr id="13" name="Picture Placeholder 15">
            <a:extLst>
              <a:ext uri="{FF2B5EF4-FFF2-40B4-BE49-F238E27FC236}">
                <a16:creationId xmlns:a16="http://schemas.microsoft.com/office/drawing/2014/main" id="{967FD058-B339-2A55-8A6A-D3A4C69D90E0}"/>
              </a:ext>
            </a:extLst>
          </p:cNvPr>
          <p:cNvPicPr>
            <a:picLocks noChangeAspect="1"/>
          </p:cNvPicPr>
          <p:nvPr/>
        </p:nvPicPr>
        <p:blipFill>
          <a:blip r:embed="rId3">
            <a:extLst>
              <a:ext uri="{28A0092B-C50C-407E-A947-70E740481C1C}">
                <a14:useLocalDpi xmlns:a14="http://schemas.microsoft.com/office/drawing/2010/main" val="0"/>
              </a:ext>
            </a:extLst>
          </a:blip>
          <a:srcRect l="2814" r="2814"/>
          <a:stretch/>
        </p:blipFill>
        <p:spPr>
          <a:xfrm>
            <a:off x="5867400" y="2185421"/>
            <a:ext cx="2362200" cy="1484834"/>
          </a:xfrm>
          <a:prstGeom prst="rect">
            <a:avLst/>
          </a:prstGeom>
        </p:spPr>
      </p:pic>
    </p:spTree>
    <p:extLst>
      <p:ext uri="{BB962C8B-B14F-4D97-AF65-F5344CB8AC3E}">
        <p14:creationId xmlns:p14="http://schemas.microsoft.com/office/powerpoint/2010/main" val="2720465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FF7EF-5464-AD67-C622-A4333397EC8A}"/>
              </a:ext>
            </a:extLst>
          </p:cNvPr>
          <p:cNvSpPr>
            <a:spLocks noGrp="1"/>
          </p:cNvSpPr>
          <p:nvPr>
            <p:ph type="title"/>
          </p:nvPr>
        </p:nvSpPr>
        <p:spPr/>
        <p:txBody>
          <a:bodyPr>
            <a:noAutofit/>
          </a:bodyPr>
          <a:lstStyle/>
          <a:p>
            <a:br>
              <a:rPr lang="en-US" sz="2800" dirty="0">
                <a:solidFill>
                  <a:srgbClr val="0070C0"/>
                </a:solidFill>
                <a:effectLst/>
                <a:latin typeface="VAG Rounded LT Light" panose="02000403040000020004"/>
                <a:ea typeface="Calibri" panose="020F0502020204030204" pitchFamily="34" charset="0"/>
                <a:cs typeface="Times New Roman" panose="02020603050405020304" pitchFamily="18" charset="0"/>
              </a:rPr>
            </a:br>
            <a:r>
              <a:rPr lang="en-US" sz="2800" dirty="0">
                <a:solidFill>
                  <a:srgbClr val="0070C0"/>
                </a:solidFill>
                <a:effectLst/>
                <a:latin typeface="VAG Rounded LT Light" panose="02000403040000020004"/>
                <a:ea typeface="Calibri" panose="020F0502020204030204" pitchFamily="34" charset="0"/>
                <a:cs typeface="Times New Roman" panose="02020603050405020304" pitchFamily="18" charset="0"/>
              </a:rPr>
              <a:t>3. Education Programmes – </a:t>
            </a:r>
            <a:r>
              <a:rPr lang="en-ZA" sz="2800" dirty="0">
                <a:solidFill>
                  <a:srgbClr val="0070C0"/>
                </a:solidFill>
                <a:effectLst/>
                <a:latin typeface="VAG Rounded LT Light" panose="02000403040000020004"/>
                <a:ea typeface="Calibri" panose="020F0502020204030204" pitchFamily="34" charset="0"/>
                <a:cs typeface="Times New Roman" panose="02020603050405020304" pitchFamily="18" charset="0"/>
              </a:rPr>
              <a:t>OVC Care and Support </a:t>
            </a:r>
            <a:endParaRPr lang="en-ZA" sz="2800" dirty="0">
              <a:solidFill>
                <a:srgbClr val="0070C0"/>
              </a:solidFill>
              <a:latin typeface="VAG Rounded LT Light" panose="02000403040000020004"/>
            </a:endParaRPr>
          </a:p>
        </p:txBody>
      </p:sp>
      <p:sp>
        <p:nvSpPr>
          <p:cNvPr id="7" name="Content Placeholder 6">
            <a:extLst>
              <a:ext uri="{FF2B5EF4-FFF2-40B4-BE49-F238E27FC236}">
                <a16:creationId xmlns:a16="http://schemas.microsoft.com/office/drawing/2014/main" id="{05B81A90-AFD3-5F89-A644-D35E2509D457}"/>
              </a:ext>
            </a:extLst>
          </p:cNvPr>
          <p:cNvSpPr>
            <a:spLocks noGrp="1"/>
          </p:cNvSpPr>
          <p:nvPr>
            <p:ph sz="quarter" idx="14"/>
          </p:nvPr>
        </p:nvSpPr>
        <p:spPr>
          <a:xfrm>
            <a:off x="1967230" y="663098"/>
            <a:ext cx="3900170" cy="5439761"/>
          </a:xfrm>
        </p:spPr>
        <p:txBody>
          <a:bodyPr>
            <a:noAutofit/>
          </a:bodyPr>
          <a:lstStyle/>
          <a:p>
            <a:pPr>
              <a:lnSpc>
                <a:spcPct val="107000"/>
              </a:lnSpc>
              <a:spcAft>
                <a:spcPts val="800"/>
              </a:spcAft>
            </a:pPr>
            <a:r>
              <a:rPr lang="en-ZA" sz="1800" dirty="0">
                <a:effectLst/>
                <a:latin typeface="VAG Rounded LT Light" panose="02000403040000020004"/>
                <a:ea typeface="Verdana" panose="020B0604030504040204" pitchFamily="34" charset="0"/>
                <a:cs typeface="Calibri" panose="020F0502020204030204" pitchFamily="34" charset="0"/>
              </a:rPr>
              <a:t>Implemented with PEPFAR funds, </a:t>
            </a:r>
            <a:r>
              <a:rPr lang="en-ZA" sz="1800" dirty="0">
                <a:latin typeface="VAG Rounded LT Light" panose="02000403040000020004"/>
                <a:ea typeface="Verdana" panose="020B0604030504040204" pitchFamily="34" charset="0"/>
                <a:cs typeface="Calibri" panose="020F0502020204030204" pitchFamily="34" charset="0"/>
              </a:rPr>
              <a:t>to increase access of 40 OVC to quality education - in 3 Kalabo schools (</a:t>
            </a:r>
            <a:r>
              <a:rPr lang="en-ZA" sz="1800" dirty="0" err="1">
                <a:latin typeface="VAG Rounded LT Light" panose="02000403040000020004"/>
                <a:ea typeface="Verdana" panose="020B0604030504040204" pitchFamily="34" charset="0"/>
                <a:cs typeface="Calibri" panose="020F0502020204030204" pitchFamily="34" charset="0"/>
              </a:rPr>
              <a:t>Mapungu</a:t>
            </a:r>
            <a:r>
              <a:rPr lang="en-ZA" sz="1800" dirty="0">
                <a:latin typeface="VAG Rounded LT Light" panose="02000403040000020004"/>
                <a:ea typeface="Verdana" panose="020B0604030504040204" pitchFamily="34" charset="0"/>
                <a:cs typeface="Calibri" panose="020F0502020204030204" pitchFamily="34" charset="0"/>
              </a:rPr>
              <a:t>, Malasha, &amp; Ng’unyama)</a:t>
            </a:r>
          </a:p>
          <a:p>
            <a:pPr>
              <a:lnSpc>
                <a:spcPct val="107000"/>
              </a:lnSpc>
              <a:spcAft>
                <a:spcPts val="800"/>
              </a:spcAft>
            </a:pPr>
            <a:r>
              <a:rPr lang="en-ZA" sz="1800" dirty="0">
                <a:latin typeface="VAG Rounded LT Light" panose="02000403040000020004"/>
                <a:ea typeface="Verdana" panose="020B0604030504040204" pitchFamily="34" charset="0"/>
                <a:cs typeface="Calibri" panose="020F0502020204030204" pitchFamily="34" charset="0"/>
              </a:rPr>
              <a:t>School requisites provided to 40 OVCs - hardcover books, pens, mathematical sets, and a full uniform</a:t>
            </a:r>
          </a:p>
          <a:p>
            <a:pPr>
              <a:lnSpc>
                <a:spcPct val="107000"/>
              </a:lnSpc>
              <a:spcAft>
                <a:spcPts val="800"/>
              </a:spcAft>
            </a:pPr>
            <a:r>
              <a:rPr lang="en-ZA" sz="1800" dirty="0">
                <a:latin typeface="VAG Rounded LT Light" panose="02000403040000020004"/>
                <a:ea typeface="Verdana" panose="020B0604030504040204" pitchFamily="34" charset="0"/>
                <a:cs typeface="Calibri" panose="020F0502020204030204" pitchFamily="34" charset="0"/>
              </a:rPr>
              <a:t>In-kind support to supplement 40 OVCs – 4 free-range chickens for each </a:t>
            </a:r>
          </a:p>
          <a:p>
            <a:pPr>
              <a:lnSpc>
                <a:spcPct val="107000"/>
              </a:lnSpc>
              <a:spcAft>
                <a:spcPts val="800"/>
              </a:spcAft>
            </a:pPr>
            <a:r>
              <a:rPr lang="en-ZA" sz="1800" dirty="0">
                <a:latin typeface="VAG Rounded LT Light" panose="02000403040000020004"/>
                <a:ea typeface="Verdana" panose="020B0604030504040204" pitchFamily="34" charset="0"/>
                <a:cs typeface="Calibri" panose="020F0502020204030204" pitchFamily="34" charset="0"/>
              </a:rPr>
              <a:t>Sexual &amp; reproductive health education – 3 schools conducted 4 health services sessions; reaching 557 adolescents (181 boys &amp; 376 girls). </a:t>
            </a:r>
          </a:p>
          <a:p>
            <a:pPr>
              <a:lnSpc>
                <a:spcPct val="107000"/>
              </a:lnSpc>
              <a:spcAft>
                <a:spcPts val="800"/>
              </a:spcAft>
            </a:pPr>
            <a:endParaRPr lang="en-ZA" sz="1800" dirty="0">
              <a:latin typeface="VAG Rounded LT Light" panose="02000403040000020004"/>
              <a:ea typeface="Verdana" panose="020B0604030504040204" pitchFamily="34" charset="0"/>
              <a:cs typeface="Calibri" panose="020F0502020204030204" pitchFamily="34" charset="0"/>
            </a:endParaRPr>
          </a:p>
        </p:txBody>
      </p:sp>
      <p:pic>
        <p:nvPicPr>
          <p:cNvPr id="16" name="Picture Placeholder 15">
            <a:extLst>
              <a:ext uri="{FF2B5EF4-FFF2-40B4-BE49-F238E27FC236}">
                <a16:creationId xmlns:a16="http://schemas.microsoft.com/office/drawing/2014/main" id="{80530846-2D10-2DE3-314D-EE95C7881D9A}"/>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t="4061" b="4061"/>
          <a:stretch/>
        </p:blipFill>
        <p:spPr>
          <a:xfrm>
            <a:off x="5867400" y="663098"/>
            <a:ext cx="2362200" cy="1470502"/>
          </a:xfrm>
        </p:spPr>
      </p:pic>
      <p:sp>
        <p:nvSpPr>
          <p:cNvPr id="18" name="Text Placeholder 17">
            <a:extLst>
              <a:ext uri="{FF2B5EF4-FFF2-40B4-BE49-F238E27FC236}">
                <a16:creationId xmlns:a16="http://schemas.microsoft.com/office/drawing/2014/main" id="{F20FE33D-433F-34A3-DB35-C04C2DE68DDA}"/>
              </a:ext>
            </a:extLst>
          </p:cNvPr>
          <p:cNvSpPr>
            <a:spLocks noGrp="1"/>
          </p:cNvSpPr>
          <p:nvPr>
            <p:ph type="body" sz="quarter" idx="10"/>
          </p:nvPr>
        </p:nvSpPr>
        <p:spPr>
          <a:xfrm rot="5400000">
            <a:off x="500928" y="431463"/>
            <a:ext cx="1282688" cy="1816786"/>
          </a:xfrm>
        </p:spPr>
        <p:txBody>
          <a:bodyPr>
            <a:noAutofit/>
          </a:bodyPr>
          <a:lstStyle/>
          <a:p>
            <a:r>
              <a:rPr lang="en-ZA" sz="1600" dirty="0"/>
              <a:t>OUTPUT 1: </a:t>
            </a:r>
          </a:p>
          <a:p>
            <a:r>
              <a:rPr lang="en-ZA" sz="1600" dirty="0"/>
              <a:t>Access to Education to vulnerable school going children. </a:t>
            </a:r>
          </a:p>
        </p:txBody>
      </p:sp>
      <p:pic>
        <p:nvPicPr>
          <p:cNvPr id="13" name="Picture Placeholder 15">
            <a:extLst>
              <a:ext uri="{FF2B5EF4-FFF2-40B4-BE49-F238E27FC236}">
                <a16:creationId xmlns:a16="http://schemas.microsoft.com/office/drawing/2014/main" id="{967FD058-B339-2A55-8A6A-D3A4C69D90E0}"/>
              </a:ext>
            </a:extLst>
          </p:cNvPr>
          <p:cNvPicPr>
            <a:picLocks noChangeAspect="1"/>
          </p:cNvPicPr>
          <p:nvPr/>
        </p:nvPicPr>
        <p:blipFill>
          <a:blip r:embed="rId3">
            <a:extLst>
              <a:ext uri="{28A0092B-C50C-407E-A947-70E740481C1C}">
                <a14:useLocalDpi xmlns:a14="http://schemas.microsoft.com/office/drawing/2010/main" val="0"/>
              </a:ext>
            </a:extLst>
          </a:blip>
          <a:srcRect l="1261" r="1261"/>
          <a:stretch/>
        </p:blipFill>
        <p:spPr>
          <a:xfrm>
            <a:off x="5867400" y="2278189"/>
            <a:ext cx="2362200" cy="1484834"/>
          </a:xfrm>
          <a:prstGeom prst="rect">
            <a:avLst/>
          </a:prstGeom>
        </p:spPr>
      </p:pic>
      <p:pic>
        <p:nvPicPr>
          <p:cNvPr id="14" name="Picture Placeholder 15">
            <a:extLst>
              <a:ext uri="{FF2B5EF4-FFF2-40B4-BE49-F238E27FC236}">
                <a16:creationId xmlns:a16="http://schemas.microsoft.com/office/drawing/2014/main" id="{557121D9-EB6C-D7FF-0972-D74FEF34381F}"/>
              </a:ext>
            </a:extLst>
          </p:cNvPr>
          <p:cNvPicPr>
            <a:picLocks noChangeAspect="1"/>
          </p:cNvPicPr>
          <p:nvPr/>
        </p:nvPicPr>
        <p:blipFill>
          <a:blip r:embed="rId4">
            <a:extLst>
              <a:ext uri="{28A0092B-C50C-407E-A947-70E740481C1C}">
                <a14:useLocalDpi xmlns:a14="http://schemas.microsoft.com/office/drawing/2010/main" val="0"/>
              </a:ext>
            </a:extLst>
          </a:blip>
          <a:srcRect l="2467" r="2467"/>
          <a:stretch/>
        </p:blipFill>
        <p:spPr>
          <a:xfrm>
            <a:off x="5867400" y="3952177"/>
            <a:ext cx="2362200" cy="1422914"/>
          </a:xfrm>
          <a:prstGeom prst="rect">
            <a:avLst/>
          </a:prstGeom>
        </p:spPr>
      </p:pic>
      <p:sp>
        <p:nvSpPr>
          <p:cNvPr id="17" name="Text Placeholder 7">
            <a:extLst>
              <a:ext uri="{FF2B5EF4-FFF2-40B4-BE49-F238E27FC236}">
                <a16:creationId xmlns:a16="http://schemas.microsoft.com/office/drawing/2014/main" id="{3A8266D0-D4E9-9BD0-1214-8ECAD670095B}"/>
              </a:ext>
            </a:extLst>
          </p:cNvPr>
          <p:cNvSpPr txBox="1">
            <a:spLocks/>
          </p:cNvSpPr>
          <p:nvPr/>
        </p:nvSpPr>
        <p:spPr>
          <a:xfrm rot="3156235">
            <a:off x="849230" y="2124214"/>
            <a:ext cx="691044" cy="1890677"/>
          </a:xfrm>
          <a:prstGeom prst="rect">
            <a:avLst/>
          </a:prstGeom>
          <a:solidFill>
            <a:srgbClr val="0091CC"/>
          </a:solidFill>
        </p:spPr>
        <p:txBody>
          <a:bodyPr vert="vert270" lIns="72000" tIns="72000" rIns="72000" bIns="72000" anchor="b" anchorCtr="1">
            <a:noAutofit/>
          </a:bodyPr>
          <a:lstStyle>
            <a:lvl1pPr marL="0" indent="0" algn="ctr" rtl="0" eaLnBrk="1" latinLnBrk="0" hangingPunct="1">
              <a:spcBef>
                <a:spcPts val="600"/>
              </a:spcBef>
              <a:buClr>
                <a:schemeClr val="accent1"/>
              </a:buClr>
              <a:buSzPct val="76000"/>
              <a:buFont typeface="Wingdings 3"/>
              <a:buNone/>
              <a:defRPr kumimoji="0" sz="1467" kern="1200">
                <a:solidFill>
                  <a:schemeClr val="bg1"/>
                </a:solidFill>
                <a:latin typeface="VAG Rounded LT Light" panose="02000403040000020004" pitchFamily="2" charset="0"/>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lgn="l"/>
            <a:r>
              <a:rPr lang="en-GB" sz="1600" u="sng" dirty="0">
                <a:effectLst/>
                <a:latin typeface="VAG Rounded LT Light" panose="02000403040000020004"/>
                <a:ea typeface="Verdana" panose="020B0604030504040204" pitchFamily="34" charset="0"/>
              </a:rPr>
              <a:t>OVC Care and Support (Kalabo)</a:t>
            </a:r>
            <a:endParaRPr lang="en-ZA" sz="1600" dirty="0">
              <a:latin typeface="VAG Rounded LT Light" panose="02000403040000020004"/>
              <a:ea typeface="Verdana" panose="020B0604030504040204" pitchFamily="34" charset="0"/>
            </a:endParaRPr>
          </a:p>
        </p:txBody>
      </p:sp>
    </p:spTree>
    <p:extLst>
      <p:ext uri="{BB962C8B-B14F-4D97-AF65-F5344CB8AC3E}">
        <p14:creationId xmlns:p14="http://schemas.microsoft.com/office/powerpoint/2010/main" val="1550113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FF7EF-5464-AD67-C622-A4333397EC8A}"/>
              </a:ext>
            </a:extLst>
          </p:cNvPr>
          <p:cNvSpPr>
            <a:spLocks noGrp="1"/>
          </p:cNvSpPr>
          <p:nvPr>
            <p:ph type="title"/>
          </p:nvPr>
        </p:nvSpPr>
        <p:spPr/>
        <p:txBody>
          <a:bodyPr>
            <a:noAutofit/>
          </a:bodyPr>
          <a:lstStyle/>
          <a:p>
            <a:br>
              <a:rPr lang="en-US" sz="2800" dirty="0">
                <a:solidFill>
                  <a:srgbClr val="0070C0"/>
                </a:solidFill>
                <a:effectLst/>
                <a:latin typeface="VAG Rounded LT Light" panose="02000403040000020004"/>
                <a:ea typeface="Calibri" panose="020F0502020204030204" pitchFamily="34" charset="0"/>
                <a:cs typeface="Times New Roman" panose="02020603050405020304" pitchFamily="18" charset="0"/>
              </a:rPr>
            </a:br>
            <a:r>
              <a:rPr lang="en-US" sz="2800" dirty="0">
                <a:solidFill>
                  <a:srgbClr val="0070C0"/>
                </a:solidFill>
                <a:effectLst/>
                <a:latin typeface="VAG Rounded LT Light" panose="02000403040000020004"/>
                <a:ea typeface="Calibri" panose="020F0502020204030204" pitchFamily="34" charset="0"/>
                <a:cs typeface="Times New Roman" panose="02020603050405020304" pitchFamily="18" charset="0"/>
              </a:rPr>
              <a:t>4. Survival </a:t>
            </a:r>
            <a:r>
              <a:rPr lang="en-US" sz="2800" dirty="0">
                <a:solidFill>
                  <a:srgbClr val="0070C0"/>
                </a:solidFill>
                <a:latin typeface="VAG Rounded LT Light" panose="02000403040000020004"/>
                <a:ea typeface="Calibri" panose="020F0502020204030204" pitchFamily="34" charset="0"/>
                <a:cs typeface="Times New Roman" panose="02020603050405020304" pitchFamily="18" charset="0"/>
              </a:rPr>
              <a:t>and</a:t>
            </a:r>
            <a:r>
              <a:rPr lang="en-US" sz="2800" dirty="0">
                <a:solidFill>
                  <a:srgbClr val="0070C0"/>
                </a:solidFill>
                <a:effectLst/>
                <a:latin typeface="VAG Rounded LT Light" panose="02000403040000020004"/>
                <a:ea typeface="Calibri" panose="020F0502020204030204" pitchFamily="34" charset="0"/>
                <a:cs typeface="Times New Roman" panose="02020603050405020304" pitchFamily="18" charset="0"/>
              </a:rPr>
              <a:t> Vocational Skills – </a:t>
            </a:r>
            <a:r>
              <a:rPr lang="en-US" sz="2400" dirty="0">
                <a:solidFill>
                  <a:srgbClr val="0070C0"/>
                </a:solidFill>
                <a:effectLst/>
                <a:latin typeface="VAG Rounded LT Light" panose="02000403040000020004"/>
                <a:ea typeface="Calibri" panose="020F0502020204030204" pitchFamily="34" charset="0"/>
                <a:cs typeface="Times New Roman" panose="02020603050405020304" pitchFamily="18" charset="0"/>
              </a:rPr>
              <a:t>Chabota Training Centre</a:t>
            </a:r>
            <a:endParaRPr lang="en-ZA" sz="2400" dirty="0">
              <a:solidFill>
                <a:srgbClr val="0070C0"/>
              </a:solidFill>
              <a:latin typeface="VAG Rounded LT Light" panose="02000403040000020004"/>
            </a:endParaRPr>
          </a:p>
        </p:txBody>
      </p:sp>
      <p:sp>
        <p:nvSpPr>
          <p:cNvPr id="7" name="Content Placeholder 6">
            <a:extLst>
              <a:ext uri="{FF2B5EF4-FFF2-40B4-BE49-F238E27FC236}">
                <a16:creationId xmlns:a16="http://schemas.microsoft.com/office/drawing/2014/main" id="{05B81A90-AFD3-5F89-A644-D35E2509D457}"/>
              </a:ext>
            </a:extLst>
          </p:cNvPr>
          <p:cNvSpPr>
            <a:spLocks noGrp="1"/>
          </p:cNvSpPr>
          <p:nvPr>
            <p:ph sz="quarter" idx="14"/>
          </p:nvPr>
        </p:nvSpPr>
        <p:spPr>
          <a:xfrm>
            <a:off x="1972389" y="663098"/>
            <a:ext cx="3900170" cy="5439761"/>
          </a:xfrm>
        </p:spPr>
        <p:txBody>
          <a:bodyPr>
            <a:noAutofit/>
          </a:bodyPr>
          <a:lstStyle/>
          <a:p>
            <a:pPr>
              <a:lnSpc>
                <a:spcPct val="107000"/>
              </a:lnSpc>
              <a:spcAft>
                <a:spcPts val="800"/>
              </a:spcAft>
            </a:pPr>
            <a:r>
              <a:rPr lang="en-ZA" sz="1800" dirty="0">
                <a:effectLst/>
                <a:latin typeface="Calibri" panose="020F0502020204030204" pitchFamily="34" charset="0"/>
                <a:ea typeface="Calibri" panose="020F0502020204030204" pitchFamily="34" charset="0"/>
                <a:cs typeface="Calibri" panose="020F0502020204030204" pitchFamily="34" charset="0"/>
              </a:rPr>
              <a:t>Chabota Vocational Skills </a:t>
            </a:r>
            <a:r>
              <a:rPr lang="en-ZA" sz="1800" dirty="0">
                <a:latin typeface="Calibri" panose="020F0502020204030204" pitchFamily="34" charset="0"/>
                <a:ea typeface="Calibri" panose="020F0502020204030204" pitchFamily="34" charset="0"/>
                <a:cs typeface="Calibri" panose="020F0502020204030204" pitchFamily="34" charset="0"/>
              </a:rPr>
              <a:t>Training Centre aims </a:t>
            </a:r>
            <a:r>
              <a:rPr lang="en-ZA" sz="1800" dirty="0">
                <a:effectLst/>
                <a:latin typeface="Calibri" panose="020F0502020204030204" pitchFamily="34" charset="0"/>
                <a:ea typeface="Calibri" panose="020F0502020204030204" pitchFamily="34" charset="0"/>
                <a:cs typeface="Calibri" panose="020F0502020204030204" pitchFamily="34" charset="0"/>
              </a:rPr>
              <a:t>to develop strong survival and vocational skills of the youths from marginalised families. </a:t>
            </a:r>
          </a:p>
          <a:p>
            <a:pPr>
              <a:lnSpc>
                <a:spcPct val="107000"/>
              </a:lnSpc>
              <a:spcAft>
                <a:spcPts val="800"/>
              </a:spcAft>
            </a:pPr>
            <a:r>
              <a:rPr lang="en-ZA" sz="1800" dirty="0">
                <a:effectLst/>
                <a:latin typeface="Calibri" panose="020F0502020204030204" pitchFamily="34" charset="0"/>
                <a:ea typeface="Calibri" panose="020F0502020204030204" pitchFamily="34" charset="0"/>
                <a:cs typeface="Calibri" panose="020F0502020204030204" pitchFamily="34" charset="0"/>
              </a:rPr>
              <a:t>1</a:t>
            </a:r>
            <a:r>
              <a:rPr lang="en-ZA" sz="1800" baseline="30000" dirty="0">
                <a:effectLst/>
                <a:latin typeface="Calibri" panose="020F0502020204030204" pitchFamily="34" charset="0"/>
                <a:ea typeface="Calibri" panose="020F0502020204030204" pitchFamily="34" charset="0"/>
                <a:cs typeface="Calibri" panose="020F0502020204030204" pitchFamily="34" charset="0"/>
              </a:rPr>
              <a:t>st</a:t>
            </a:r>
            <a:r>
              <a:rPr lang="en-ZA" sz="1800" dirty="0">
                <a:effectLst/>
                <a:latin typeface="Calibri" panose="020F0502020204030204" pitchFamily="34" charset="0"/>
                <a:ea typeface="Calibri" panose="020F0502020204030204" pitchFamily="34" charset="0"/>
                <a:cs typeface="Calibri" panose="020F0502020204030204" pitchFamily="34" charset="0"/>
              </a:rPr>
              <a:t> cohort of 19 in 2020; 2</a:t>
            </a:r>
            <a:r>
              <a:rPr lang="en-ZA" sz="1800" baseline="30000" dirty="0">
                <a:effectLst/>
                <a:latin typeface="Calibri" panose="020F0502020204030204" pitchFamily="34" charset="0"/>
                <a:ea typeface="Calibri" panose="020F0502020204030204" pitchFamily="34" charset="0"/>
                <a:cs typeface="Calibri" panose="020F0502020204030204" pitchFamily="34" charset="0"/>
              </a:rPr>
              <a:t>nd</a:t>
            </a:r>
            <a:r>
              <a:rPr lang="en-ZA" sz="1800" dirty="0">
                <a:effectLst/>
                <a:latin typeface="Calibri" panose="020F0502020204030204" pitchFamily="34" charset="0"/>
                <a:ea typeface="Calibri" panose="020F0502020204030204" pitchFamily="34" charset="0"/>
                <a:cs typeface="Calibri" panose="020F0502020204030204" pitchFamily="34" charset="0"/>
              </a:rPr>
              <a:t>  cohort of 28 students in 2021; 3</a:t>
            </a:r>
            <a:r>
              <a:rPr lang="en-ZA" sz="1800" baseline="30000" dirty="0">
                <a:effectLst/>
                <a:latin typeface="Calibri" panose="020F0502020204030204" pitchFamily="34" charset="0"/>
                <a:ea typeface="Calibri" panose="020F0502020204030204" pitchFamily="34" charset="0"/>
                <a:cs typeface="Calibri" panose="020F0502020204030204" pitchFamily="34" charset="0"/>
              </a:rPr>
              <a:t>rd</a:t>
            </a:r>
            <a:r>
              <a:rPr lang="en-ZA" sz="1800" dirty="0">
                <a:effectLst/>
                <a:latin typeface="Calibri" panose="020F0502020204030204" pitchFamily="34" charset="0"/>
                <a:ea typeface="Calibri" panose="020F0502020204030204" pitchFamily="34" charset="0"/>
                <a:cs typeface="Calibri" panose="020F0502020204030204" pitchFamily="34" charset="0"/>
              </a:rPr>
              <a:t> cohort of 29 of 2022 on practical attachment.</a:t>
            </a:r>
          </a:p>
          <a:p>
            <a:pPr>
              <a:lnSpc>
                <a:spcPct val="107000"/>
              </a:lnSpc>
              <a:spcAft>
                <a:spcPts val="800"/>
              </a:spcAft>
            </a:pPr>
            <a:r>
              <a:rPr lang="en-ZA" sz="1800" dirty="0">
                <a:effectLst/>
                <a:latin typeface="Calibri" panose="020F0502020204030204" pitchFamily="34" charset="0"/>
                <a:ea typeface="Calibri" panose="020F0502020204030204" pitchFamily="34" charset="0"/>
                <a:cs typeface="Calibri" panose="020F0502020204030204" pitchFamily="34" charset="0"/>
              </a:rPr>
              <a:t>Collaborating with commercial </a:t>
            </a:r>
            <a:r>
              <a:rPr lang="en-ZA" sz="1800" dirty="0">
                <a:latin typeface="Calibri" panose="020F0502020204030204" pitchFamily="34" charset="0"/>
                <a:ea typeface="Calibri" panose="020F0502020204030204" pitchFamily="34" charset="0"/>
                <a:cs typeface="Calibri" panose="020F0502020204030204" pitchFamily="34" charset="0"/>
              </a:rPr>
              <a:t>f</a:t>
            </a:r>
            <a:r>
              <a:rPr lang="en-ZA" sz="1800" dirty="0">
                <a:effectLst/>
                <a:latin typeface="Calibri" panose="020F0502020204030204" pitchFamily="34" charset="0"/>
                <a:ea typeface="Calibri" panose="020F0502020204030204" pitchFamily="34" charset="0"/>
                <a:cs typeface="Calibri" panose="020F0502020204030204" pitchFamily="34" charset="0"/>
              </a:rPr>
              <a:t>armers – e.g. with </a:t>
            </a:r>
            <a:r>
              <a:rPr lang="en-ZA" sz="1800" dirty="0" err="1">
                <a:effectLst/>
                <a:latin typeface="Calibri" panose="020F0502020204030204" pitchFamily="34" charset="0"/>
                <a:ea typeface="Calibri" panose="020F0502020204030204" pitchFamily="34" charset="0"/>
                <a:cs typeface="Calibri" panose="020F0502020204030204" pitchFamily="34" charset="0"/>
              </a:rPr>
              <a:t>Savenda</a:t>
            </a:r>
            <a:endParaRPr lang="en-ZA"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ZA" sz="1800" dirty="0">
                <a:effectLst/>
                <a:latin typeface="Calibri" panose="020F0502020204030204" pitchFamily="34" charset="0"/>
                <a:ea typeface="Calibri" panose="020F0502020204030204" pitchFamily="34" charset="0"/>
                <a:cs typeface="Calibri" panose="020F0502020204030204" pitchFamily="34" charset="0"/>
              </a:rPr>
              <a:t>Short courses are being developed targeting farmers who will be called in during the recesses of the school for sessions at a fee.</a:t>
            </a:r>
          </a:p>
          <a:p>
            <a:pPr>
              <a:lnSpc>
                <a:spcPct val="107000"/>
              </a:lnSpc>
              <a:spcAft>
                <a:spcPts val="800"/>
              </a:spcAft>
            </a:pPr>
            <a:r>
              <a:rPr lang="en-GB" sz="1800" dirty="0">
                <a:latin typeface="Times New Roman" panose="02020603050405020304" pitchFamily="18" charset="0"/>
                <a:ea typeface="Calibri" panose="020F0502020204030204" pitchFamily="34" charset="0"/>
                <a:cs typeface="Times New Roman" panose="02020603050405020304" pitchFamily="18" charset="0"/>
              </a:rPr>
              <a:t>T</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hrough Covid-19 Response project, a 1 x 2 computer lab is under construction at Chabota Centre;</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800" dirty="0">
              <a:latin typeface="Calibri" panose="020F0502020204030204" pitchFamily="34" charset="0"/>
              <a:ea typeface="Calibri" panose="020F0502020204030204" pitchFamily="34" charset="0"/>
              <a:cs typeface="Calibri" panose="020F0502020204030204" pitchFamily="34" charset="0"/>
            </a:endParaRPr>
          </a:p>
        </p:txBody>
      </p:sp>
      <p:pic>
        <p:nvPicPr>
          <p:cNvPr id="16" name="Picture Placeholder 15">
            <a:extLst>
              <a:ext uri="{FF2B5EF4-FFF2-40B4-BE49-F238E27FC236}">
                <a16:creationId xmlns:a16="http://schemas.microsoft.com/office/drawing/2014/main" id="{80530846-2D10-2DE3-314D-EE95C7881D9A}"/>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t="8568" b="8568"/>
          <a:stretch/>
        </p:blipFill>
        <p:spPr>
          <a:xfrm>
            <a:off x="5867400" y="3810319"/>
            <a:ext cx="2362200" cy="1490456"/>
          </a:xfrm>
        </p:spPr>
      </p:pic>
      <p:sp>
        <p:nvSpPr>
          <p:cNvPr id="18" name="Text Placeholder 17">
            <a:extLst>
              <a:ext uri="{FF2B5EF4-FFF2-40B4-BE49-F238E27FC236}">
                <a16:creationId xmlns:a16="http://schemas.microsoft.com/office/drawing/2014/main" id="{F20FE33D-433F-34A3-DB35-C04C2DE68DDA}"/>
              </a:ext>
            </a:extLst>
          </p:cNvPr>
          <p:cNvSpPr>
            <a:spLocks noGrp="1"/>
          </p:cNvSpPr>
          <p:nvPr>
            <p:ph type="body" sz="quarter" idx="10"/>
          </p:nvPr>
        </p:nvSpPr>
        <p:spPr>
          <a:xfrm rot="5400000">
            <a:off x="215413" y="716978"/>
            <a:ext cx="1853718" cy="1816786"/>
          </a:xfrm>
        </p:spPr>
        <p:txBody>
          <a:bodyPr>
            <a:noAutofit/>
          </a:bodyPr>
          <a:lstStyle/>
          <a:p>
            <a:r>
              <a:rPr lang="en-ZA" sz="1600" dirty="0"/>
              <a:t>OUTPUT 2:</a:t>
            </a:r>
          </a:p>
          <a:p>
            <a:r>
              <a:rPr lang="en-ZA" sz="1600" dirty="0"/>
              <a:t> Survival and vocational skills – by Female and male youths from marginalised family  backgrounds </a:t>
            </a:r>
          </a:p>
        </p:txBody>
      </p:sp>
      <p:pic>
        <p:nvPicPr>
          <p:cNvPr id="13" name="Picture Placeholder 15">
            <a:extLst>
              <a:ext uri="{FF2B5EF4-FFF2-40B4-BE49-F238E27FC236}">
                <a16:creationId xmlns:a16="http://schemas.microsoft.com/office/drawing/2014/main" id="{967FD058-B339-2A55-8A6A-D3A4C69D90E0}"/>
              </a:ext>
            </a:extLst>
          </p:cNvPr>
          <p:cNvPicPr>
            <a:picLocks noChangeAspect="1"/>
          </p:cNvPicPr>
          <p:nvPr/>
        </p:nvPicPr>
        <p:blipFill>
          <a:blip r:embed="rId3">
            <a:extLst>
              <a:ext uri="{28A0092B-C50C-407E-A947-70E740481C1C}">
                <a14:useLocalDpi xmlns:a14="http://schemas.microsoft.com/office/drawing/2010/main" val="0"/>
              </a:ext>
            </a:extLst>
          </a:blip>
          <a:srcRect t="6679" b="6679"/>
          <a:stretch/>
        </p:blipFill>
        <p:spPr>
          <a:xfrm>
            <a:off x="5867400" y="846629"/>
            <a:ext cx="2362200" cy="1422914"/>
          </a:xfrm>
          <a:prstGeom prst="rect">
            <a:avLst/>
          </a:prstGeom>
        </p:spPr>
      </p:pic>
      <p:sp>
        <p:nvSpPr>
          <p:cNvPr id="17" name="Text Placeholder 7">
            <a:extLst>
              <a:ext uri="{FF2B5EF4-FFF2-40B4-BE49-F238E27FC236}">
                <a16:creationId xmlns:a16="http://schemas.microsoft.com/office/drawing/2014/main" id="{3A8266D0-D4E9-9BD0-1214-8ECAD670095B}"/>
              </a:ext>
            </a:extLst>
          </p:cNvPr>
          <p:cNvSpPr txBox="1">
            <a:spLocks/>
          </p:cNvSpPr>
          <p:nvPr/>
        </p:nvSpPr>
        <p:spPr>
          <a:xfrm rot="3156235">
            <a:off x="747142" y="2806050"/>
            <a:ext cx="900901" cy="1890677"/>
          </a:xfrm>
          <a:prstGeom prst="rect">
            <a:avLst/>
          </a:prstGeom>
          <a:solidFill>
            <a:srgbClr val="0091CC"/>
          </a:solidFill>
        </p:spPr>
        <p:txBody>
          <a:bodyPr vert="vert270" lIns="72000" tIns="72000" rIns="72000" bIns="72000" anchor="b" anchorCtr="1">
            <a:noAutofit/>
          </a:bodyPr>
          <a:lstStyle>
            <a:lvl1pPr marL="0" indent="0" algn="ctr" rtl="0" eaLnBrk="1" latinLnBrk="0" hangingPunct="1">
              <a:spcBef>
                <a:spcPts val="600"/>
              </a:spcBef>
              <a:buClr>
                <a:schemeClr val="accent1"/>
              </a:buClr>
              <a:buSzPct val="76000"/>
              <a:buFont typeface="Wingdings 3"/>
              <a:buNone/>
              <a:defRPr kumimoji="0" sz="1467" kern="1200">
                <a:solidFill>
                  <a:schemeClr val="bg1"/>
                </a:solidFill>
                <a:latin typeface="VAG Rounded LT Light" panose="02000403040000020004" pitchFamily="2" charset="0"/>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GB" sz="1600" u="sng" dirty="0">
                <a:effectLst/>
                <a:latin typeface="VAG Rounded LT Light" panose="02000403040000020004"/>
                <a:ea typeface="Verdana" panose="020B0604030504040204" pitchFamily="34" charset="0"/>
              </a:rPr>
              <a:t>Chabota Vocational Skills Training Centre (Chibombo)</a:t>
            </a:r>
            <a:endParaRPr lang="en-ZA" sz="1600" dirty="0">
              <a:latin typeface="VAG Rounded LT Light" panose="02000403040000020004"/>
              <a:ea typeface="Verdana" panose="020B0604030504040204" pitchFamily="34" charset="0"/>
            </a:endParaRPr>
          </a:p>
        </p:txBody>
      </p:sp>
      <p:pic>
        <p:nvPicPr>
          <p:cNvPr id="3" name="Picture Placeholder 15">
            <a:extLst>
              <a:ext uri="{FF2B5EF4-FFF2-40B4-BE49-F238E27FC236}">
                <a16:creationId xmlns:a16="http://schemas.microsoft.com/office/drawing/2014/main" id="{2D42DA6F-02B7-69AB-9D8D-69EB6363A72A}"/>
              </a:ext>
            </a:extLst>
          </p:cNvPr>
          <p:cNvPicPr>
            <a:picLocks noChangeAspect="1"/>
          </p:cNvPicPr>
          <p:nvPr/>
        </p:nvPicPr>
        <p:blipFill>
          <a:blip r:embed="rId4">
            <a:extLst>
              <a:ext uri="{28A0092B-C50C-407E-A947-70E740481C1C}">
                <a14:useLocalDpi xmlns:a14="http://schemas.microsoft.com/office/drawing/2010/main" val="0"/>
              </a:ext>
            </a:extLst>
          </a:blip>
          <a:srcRect t="4782" b="4782"/>
          <a:stretch/>
        </p:blipFill>
        <p:spPr>
          <a:xfrm>
            <a:off x="5867400" y="2328474"/>
            <a:ext cx="2362200" cy="1422914"/>
          </a:xfrm>
          <a:prstGeom prst="rect">
            <a:avLst/>
          </a:prstGeom>
        </p:spPr>
      </p:pic>
      <p:pic>
        <p:nvPicPr>
          <p:cNvPr id="4" name="Picture Placeholder 15">
            <a:extLst>
              <a:ext uri="{FF2B5EF4-FFF2-40B4-BE49-F238E27FC236}">
                <a16:creationId xmlns:a16="http://schemas.microsoft.com/office/drawing/2014/main" id="{62413369-B227-1F0E-14AC-70DCDF23B279}"/>
              </a:ext>
            </a:extLst>
          </p:cNvPr>
          <p:cNvPicPr>
            <a:picLocks noChangeAspect="1"/>
          </p:cNvPicPr>
          <p:nvPr/>
        </p:nvPicPr>
        <p:blipFill>
          <a:blip r:embed="rId5">
            <a:extLst>
              <a:ext uri="{28A0092B-C50C-407E-A947-70E740481C1C}">
                <a14:useLocalDpi xmlns:a14="http://schemas.microsoft.com/office/drawing/2010/main" val="0"/>
              </a:ext>
            </a:extLst>
          </a:blip>
          <a:srcRect t="8887" b="8887"/>
          <a:stretch/>
        </p:blipFill>
        <p:spPr>
          <a:xfrm>
            <a:off x="5867400" y="5343664"/>
            <a:ext cx="2362200" cy="1490456"/>
          </a:xfrm>
          <a:prstGeom prst="rect">
            <a:avLst/>
          </a:prstGeom>
        </p:spPr>
      </p:pic>
    </p:spTree>
    <p:extLst>
      <p:ext uri="{BB962C8B-B14F-4D97-AF65-F5344CB8AC3E}">
        <p14:creationId xmlns:p14="http://schemas.microsoft.com/office/powerpoint/2010/main" val="2773362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FF7EF-5464-AD67-C622-A4333397EC8A}"/>
              </a:ext>
            </a:extLst>
          </p:cNvPr>
          <p:cNvSpPr>
            <a:spLocks noGrp="1"/>
          </p:cNvSpPr>
          <p:nvPr>
            <p:ph type="title"/>
          </p:nvPr>
        </p:nvSpPr>
        <p:spPr/>
        <p:txBody>
          <a:bodyPr>
            <a:noAutofit/>
          </a:bodyPr>
          <a:lstStyle/>
          <a:p>
            <a:br>
              <a:rPr lang="en-US" sz="2800" dirty="0">
                <a:solidFill>
                  <a:srgbClr val="0070C0"/>
                </a:solidFill>
                <a:effectLst/>
                <a:latin typeface="VAG Rounded LT Light" panose="02000403040000020004"/>
                <a:ea typeface="Calibri" panose="020F0502020204030204" pitchFamily="34" charset="0"/>
                <a:cs typeface="Times New Roman" panose="02020603050405020304" pitchFamily="18" charset="0"/>
              </a:rPr>
            </a:br>
            <a:r>
              <a:rPr lang="en-US" sz="2800" dirty="0">
                <a:solidFill>
                  <a:srgbClr val="0070C0"/>
                </a:solidFill>
                <a:effectLst/>
                <a:latin typeface="VAG Rounded LT Light" panose="02000403040000020004"/>
                <a:ea typeface="Calibri" panose="020F0502020204030204" pitchFamily="34" charset="0"/>
                <a:cs typeface="Times New Roman" panose="02020603050405020304" pitchFamily="18" charset="0"/>
              </a:rPr>
              <a:t>4. Survival and Vocational Skills – Choma OVC project</a:t>
            </a:r>
            <a:endParaRPr lang="en-ZA" sz="2800" dirty="0">
              <a:solidFill>
                <a:srgbClr val="0070C0"/>
              </a:solidFill>
              <a:latin typeface="VAG Rounded LT Light" panose="02000403040000020004"/>
            </a:endParaRPr>
          </a:p>
        </p:txBody>
      </p:sp>
      <p:sp>
        <p:nvSpPr>
          <p:cNvPr id="7" name="Content Placeholder 6">
            <a:extLst>
              <a:ext uri="{FF2B5EF4-FFF2-40B4-BE49-F238E27FC236}">
                <a16:creationId xmlns:a16="http://schemas.microsoft.com/office/drawing/2014/main" id="{05B81A90-AFD3-5F89-A644-D35E2509D457}"/>
              </a:ext>
            </a:extLst>
          </p:cNvPr>
          <p:cNvSpPr>
            <a:spLocks noGrp="1"/>
          </p:cNvSpPr>
          <p:nvPr>
            <p:ph sz="quarter" idx="14"/>
          </p:nvPr>
        </p:nvSpPr>
        <p:spPr>
          <a:xfrm>
            <a:off x="1972389" y="663098"/>
            <a:ext cx="3900170" cy="5439761"/>
          </a:xfrm>
        </p:spPr>
        <p:txBody>
          <a:bodyPr>
            <a:noAutofit/>
          </a:bodyPr>
          <a:lstStyle/>
          <a:p>
            <a:pPr>
              <a:lnSpc>
                <a:spcPct val="107000"/>
              </a:lnSpc>
              <a:spcAft>
                <a:spcPts val="800"/>
              </a:spcAft>
            </a:pPr>
            <a:r>
              <a:rPr lang="en-ZA" sz="2000" dirty="0">
                <a:latin typeface="VAG Rounded LT Light" panose="02000403040000020004"/>
                <a:ea typeface="Calibri" panose="020F0502020204030204" pitchFamily="34" charset="0"/>
                <a:cs typeface="Times New Roman" panose="02020603050405020304" pitchFamily="18" charset="0"/>
              </a:rPr>
              <a:t>26 women and youths were trained in vocational skills (17 in tailoring and 19 in carpentry) - in Choma; Trainees were later given sewing machines and carpentry equipment. </a:t>
            </a:r>
          </a:p>
          <a:p>
            <a:pPr>
              <a:lnSpc>
                <a:spcPct val="107000"/>
              </a:lnSpc>
              <a:spcAft>
                <a:spcPts val="800"/>
              </a:spcAft>
            </a:pPr>
            <a:r>
              <a:rPr lang="en-ZA" sz="2000" dirty="0">
                <a:latin typeface="VAG Rounded LT Light" panose="02000403040000020004"/>
                <a:ea typeface="Calibri" panose="020F0502020204030204" pitchFamily="34" charset="0"/>
                <a:cs typeface="Times New Roman" panose="02020603050405020304" pitchFamily="18" charset="0"/>
              </a:rPr>
              <a:t>The women trained in tailoring are making money through sewing uniforms for nearby schools and a nursing college, as well as making face masks during the peak of the Covid-19.</a:t>
            </a:r>
          </a:p>
          <a:p>
            <a:pPr>
              <a:lnSpc>
                <a:spcPct val="107000"/>
              </a:lnSpc>
              <a:spcAft>
                <a:spcPts val="800"/>
              </a:spcAft>
            </a:pPr>
            <a:r>
              <a:rPr lang="en-ZA" sz="2000" dirty="0">
                <a:latin typeface="VAG Rounded LT Light" panose="02000403040000020004"/>
                <a:ea typeface="Calibri" panose="020F0502020204030204" pitchFamily="34" charset="0"/>
                <a:cs typeface="Times New Roman" panose="02020603050405020304" pitchFamily="18" charset="0"/>
              </a:rPr>
              <a:t>Trainees were also oriented in self-help savings and credit</a:t>
            </a:r>
            <a:endParaRPr lang="en-ZA" sz="2000" dirty="0">
              <a:effectLst/>
              <a:latin typeface="VAG Rounded LT Light" panose="02000403040000020004"/>
              <a:ea typeface="Calibri" panose="020F0502020204030204" pitchFamily="34" charset="0"/>
              <a:cs typeface="Times New Roman" panose="02020603050405020304" pitchFamily="18" charset="0"/>
            </a:endParaRPr>
          </a:p>
          <a:p>
            <a:pPr>
              <a:lnSpc>
                <a:spcPct val="107000"/>
              </a:lnSpc>
              <a:spcAft>
                <a:spcPts val="800"/>
              </a:spcAft>
            </a:pPr>
            <a:endParaRPr lang="en-ZA" sz="2000" dirty="0">
              <a:latin typeface="VAG Rounded LT Light" panose="02000403040000020004"/>
              <a:ea typeface="Calibri" panose="020F0502020204030204" pitchFamily="34" charset="0"/>
              <a:cs typeface="Calibri" panose="020F0502020204030204" pitchFamily="34" charset="0"/>
            </a:endParaRPr>
          </a:p>
        </p:txBody>
      </p:sp>
      <p:sp>
        <p:nvSpPr>
          <p:cNvPr id="18" name="Text Placeholder 17">
            <a:extLst>
              <a:ext uri="{FF2B5EF4-FFF2-40B4-BE49-F238E27FC236}">
                <a16:creationId xmlns:a16="http://schemas.microsoft.com/office/drawing/2014/main" id="{F20FE33D-433F-34A3-DB35-C04C2DE68DDA}"/>
              </a:ext>
            </a:extLst>
          </p:cNvPr>
          <p:cNvSpPr>
            <a:spLocks noGrp="1"/>
          </p:cNvSpPr>
          <p:nvPr>
            <p:ph type="body" sz="quarter" idx="10"/>
          </p:nvPr>
        </p:nvSpPr>
        <p:spPr>
          <a:xfrm rot="5400000">
            <a:off x="226820" y="865095"/>
            <a:ext cx="1853718" cy="1816786"/>
          </a:xfrm>
        </p:spPr>
        <p:txBody>
          <a:bodyPr>
            <a:noAutofit/>
          </a:bodyPr>
          <a:lstStyle/>
          <a:p>
            <a:r>
              <a:rPr lang="en-ZA" sz="1600" dirty="0"/>
              <a:t>OUTPUT 2:</a:t>
            </a:r>
          </a:p>
          <a:p>
            <a:r>
              <a:rPr lang="en-ZA" sz="1600" dirty="0"/>
              <a:t> Survival and vocational skills – by Female and male youths from marginalised family  backgrounds </a:t>
            </a:r>
          </a:p>
        </p:txBody>
      </p:sp>
      <p:pic>
        <p:nvPicPr>
          <p:cNvPr id="13" name="Picture Placeholder 15">
            <a:extLst>
              <a:ext uri="{FF2B5EF4-FFF2-40B4-BE49-F238E27FC236}">
                <a16:creationId xmlns:a16="http://schemas.microsoft.com/office/drawing/2014/main" id="{967FD058-B339-2A55-8A6A-D3A4C69D90E0}"/>
              </a:ext>
            </a:extLst>
          </p:cNvPr>
          <p:cNvPicPr>
            <a:picLocks noChangeAspect="1"/>
          </p:cNvPicPr>
          <p:nvPr/>
        </p:nvPicPr>
        <p:blipFill>
          <a:blip r:embed="rId2">
            <a:extLst>
              <a:ext uri="{28A0092B-C50C-407E-A947-70E740481C1C}">
                <a14:useLocalDpi xmlns:a14="http://schemas.microsoft.com/office/drawing/2010/main" val="0"/>
              </a:ext>
            </a:extLst>
          </a:blip>
          <a:srcRect t="6679" b="6679"/>
          <a:stretch/>
        </p:blipFill>
        <p:spPr>
          <a:xfrm>
            <a:off x="5867400" y="846629"/>
            <a:ext cx="2362200" cy="1422914"/>
          </a:xfrm>
          <a:prstGeom prst="rect">
            <a:avLst/>
          </a:prstGeom>
        </p:spPr>
      </p:pic>
      <p:sp>
        <p:nvSpPr>
          <p:cNvPr id="17" name="Text Placeholder 7">
            <a:extLst>
              <a:ext uri="{FF2B5EF4-FFF2-40B4-BE49-F238E27FC236}">
                <a16:creationId xmlns:a16="http://schemas.microsoft.com/office/drawing/2014/main" id="{3A8266D0-D4E9-9BD0-1214-8ECAD670095B}"/>
              </a:ext>
            </a:extLst>
          </p:cNvPr>
          <p:cNvSpPr txBox="1">
            <a:spLocks/>
          </p:cNvSpPr>
          <p:nvPr/>
        </p:nvSpPr>
        <p:spPr>
          <a:xfrm rot="3156235">
            <a:off x="811911" y="2850334"/>
            <a:ext cx="939219" cy="1890677"/>
          </a:xfrm>
          <a:prstGeom prst="rect">
            <a:avLst/>
          </a:prstGeom>
          <a:solidFill>
            <a:srgbClr val="0091CC"/>
          </a:solidFill>
        </p:spPr>
        <p:txBody>
          <a:bodyPr vert="vert270" lIns="72000" tIns="72000" rIns="72000" bIns="72000" anchor="b" anchorCtr="1">
            <a:noAutofit/>
          </a:bodyPr>
          <a:lstStyle>
            <a:lvl1pPr marL="0" indent="0" algn="ctr" rtl="0" eaLnBrk="1" latinLnBrk="0" hangingPunct="1">
              <a:spcBef>
                <a:spcPts val="600"/>
              </a:spcBef>
              <a:buClr>
                <a:schemeClr val="accent1"/>
              </a:buClr>
              <a:buSzPct val="76000"/>
              <a:buFont typeface="Wingdings 3"/>
              <a:buNone/>
              <a:defRPr kumimoji="0" sz="1467" kern="1200">
                <a:solidFill>
                  <a:schemeClr val="bg1"/>
                </a:solidFill>
                <a:latin typeface="VAG Rounded LT Light" panose="02000403040000020004" pitchFamily="2" charset="0"/>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GB" sz="1600" u="sng" dirty="0">
                <a:effectLst/>
                <a:latin typeface="VAG Rounded LT Light" panose="02000403040000020004"/>
                <a:ea typeface="Verdana" panose="020B0604030504040204" pitchFamily="34" charset="0"/>
              </a:rPr>
              <a:t>Choma OVC project (Choma – closed 2022)</a:t>
            </a:r>
            <a:endParaRPr lang="en-ZA" sz="1600" dirty="0">
              <a:latin typeface="VAG Rounded LT Light" panose="02000403040000020004"/>
              <a:ea typeface="Verdana" panose="020B0604030504040204" pitchFamily="34" charset="0"/>
            </a:endParaRPr>
          </a:p>
        </p:txBody>
      </p:sp>
      <p:pic>
        <p:nvPicPr>
          <p:cNvPr id="3" name="Picture Placeholder 15">
            <a:extLst>
              <a:ext uri="{FF2B5EF4-FFF2-40B4-BE49-F238E27FC236}">
                <a16:creationId xmlns:a16="http://schemas.microsoft.com/office/drawing/2014/main" id="{2D42DA6F-02B7-69AB-9D8D-69EB6363A72A}"/>
              </a:ext>
            </a:extLst>
          </p:cNvPr>
          <p:cNvPicPr>
            <a:picLocks noChangeAspect="1"/>
          </p:cNvPicPr>
          <p:nvPr/>
        </p:nvPicPr>
        <p:blipFill>
          <a:blip r:embed="rId3">
            <a:extLst>
              <a:ext uri="{28A0092B-C50C-407E-A947-70E740481C1C}">
                <a14:useLocalDpi xmlns:a14="http://schemas.microsoft.com/office/drawing/2010/main" val="0"/>
              </a:ext>
            </a:extLst>
          </a:blip>
          <a:srcRect t="4782" b="4782"/>
          <a:stretch/>
        </p:blipFill>
        <p:spPr>
          <a:xfrm>
            <a:off x="5867400" y="2328474"/>
            <a:ext cx="2362200" cy="1422914"/>
          </a:xfrm>
          <a:prstGeom prst="rect">
            <a:avLst/>
          </a:prstGeom>
        </p:spPr>
      </p:pic>
    </p:spTree>
    <p:extLst>
      <p:ext uri="{BB962C8B-B14F-4D97-AF65-F5344CB8AC3E}">
        <p14:creationId xmlns:p14="http://schemas.microsoft.com/office/powerpoint/2010/main" val="2602015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FF7EF-5464-AD67-C622-A4333397EC8A}"/>
              </a:ext>
            </a:extLst>
          </p:cNvPr>
          <p:cNvSpPr>
            <a:spLocks noGrp="1"/>
          </p:cNvSpPr>
          <p:nvPr>
            <p:ph type="title"/>
          </p:nvPr>
        </p:nvSpPr>
        <p:spPr/>
        <p:txBody>
          <a:bodyPr>
            <a:noAutofit/>
          </a:bodyPr>
          <a:lstStyle/>
          <a:p>
            <a:br>
              <a:rPr lang="en-US" sz="2800" dirty="0">
                <a:solidFill>
                  <a:srgbClr val="0070C0"/>
                </a:solidFill>
                <a:effectLst/>
                <a:latin typeface="VAG Rounded LT Light" panose="02000403040000020004"/>
                <a:ea typeface="Calibri" panose="020F0502020204030204" pitchFamily="34" charset="0"/>
                <a:cs typeface="Times New Roman" panose="02020603050405020304" pitchFamily="18" charset="0"/>
              </a:rPr>
            </a:br>
            <a:r>
              <a:rPr lang="en-US" sz="2800" dirty="0">
                <a:solidFill>
                  <a:srgbClr val="0070C0"/>
                </a:solidFill>
                <a:effectLst/>
                <a:latin typeface="VAG Rounded LT Light" panose="02000403040000020004"/>
                <a:ea typeface="Calibri" panose="020F0502020204030204" pitchFamily="34" charset="0"/>
                <a:cs typeface="Times New Roman" panose="02020603050405020304" pitchFamily="18" charset="0"/>
              </a:rPr>
              <a:t>5. Health </a:t>
            </a:r>
            <a:r>
              <a:rPr lang="en-US" sz="2800" dirty="0">
                <a:solidFill>
                  <a:srgbClr val="0070C0"/>
                </a:solidFill>
                <a:latin typeface="VAG Rounded LT Light" panose="02000403040000020004"/>
                <a:ea typeface="Calibri" panose="020F0502020204030204" pitchFamily="34" charset="0"/>
                <a:cs typeface="Times New Roman" panose="02020603050405020304" pitchFamily="18" charset="0"/>
              </a:rPr>
              <a:t>Pr</a:t>
            </a:r>
            <a:r>
              <a:rPr lang="en-US" sz="2800" dirty="0">
                <a:solidFill>
                  <a:srgbClr val="0070C0"/>
                </a:solidFill>
                <a:effectLst/>
                <a:latin typeface="VAG Rounded LT Light" panose="02000403040000020004"/>
                <a:ea typeface="Calibri" panose="020F0502020204030204" pitchFamily="34" charset="0"/>
                <a:cs typeface="Times New Roman" panose="02020603050405020304" pitchFamily="18" charset="0"/>
              </a:rPr>
              <a:t>ogrammes – Graceland Health Centre</a:t>
            </a:r>
            <a:endParaRPr lang="en-ZA" sz="2800" dirty="0">
              <a:solidFill>
                <a:srgbClr val="0070C0"/>
              </a:solidFill>
              <a:latin typeface="VAG Rounded LT Light" panose="02000403040000020004"/>
            </a:endParaRPr>
          </a:p>
        </p:txBody>
      </p:sp>
      <p:sp>
        <p:nvSpPr>
          <p:cNvPr id="7" name="Content Placeholder 6">
            <a:extLst>
              <a:ext uri="{FF2B5EF4-FFF2-40B4-BE49-F238E27FC236}">
                <a16:creationId xmlns:a16="http://schemas.microsoft.com/office/drawing/2014/main" id="{05B81A90-AFD3-5F89-A644-D35E2509D457}"/>
              </a:ext>
            </a:extLst>
          </p:cNvPr>
          <p:cNvSpPr>
            <a:spLocks noGrp="1"/>
          </p:cNvSpPr>
          <p:nvPr>
            <p:ph sz="quarter" idx="14"/>
          </p:nvPr>
        </p:nvSpPr>
        <p:spPr>
          <a:xfrm>
            <a:off x="1972389" y="663098"/>
            <a:ext cx="3900170" cy="5439761"/>
          </a:xfrm>
        </p:spPr>
        <p:txBody>
          <a:bodyPr>
            <a:noAutofit/>
          </a:bodyPr>
          <a:lstStyle/>
          <a:p>
            <a:pPr>
              <a:lnSpc>
                <a:spcPct val="107000"/>
              </a:lnSpc>
              <a:spcAft>
                <a:spcPts val="800"/>
              </a:spcAft>
            </a:pPr>
            <a:r>
              <a:rPr lang="en-ZA" sz="1800" dirty="0">
                <a:effectLst/>
                <a:latin typeface="VAG Rounded LT Light" panose="02000403040000020004"/>
                <a:ea typeface="Calibri" panose="020F0502020204030204" pitchFamily="34" charset="0"/>
                <a:cs typeface="Calibri" panose="020F0502020204030204" pitchFamily="34" charset="0"/>
              </a:rPr>
              <a:t>Graceland Rural Health Centre provides primary health care and other services to more than 3000 households in the Chisanga, Mkush</a:t>
            </a:r>
            <a:r>
              <a:rPr lang="en-ZA" sz="1800" dirty="0">
                <a:latin typeface="VAG Rounded LT Light" panose="02000403040000020004"/>
                <a:ea typeface="Calibri" panose="020F0502020204030204" pitchFamily="34" charset="0"/>
                <a:cs typeface="Calibri" panose="020F0502020204030204" pitchFamily="34" charset="0"/>
              </a:rPr>
              <a:t>i.</a:t>
            </a:r>
            <a:r>
              <a:rPr lang="en-ZA" sz="1800" dirty="0">
                <a:effectLst/>
                <a:latin typeface="VAG Rounded LT Light" panose="02000403040000020004"/>
                <a:ea typeface="Calibri" panose="020F0502020204030204" pitchFamily="34" charset="0"/>
                <a:cs typeface="Calibri" panose="020F0502020204030204" pitchFamily="34" charset="0"/>
              </a:rPr>
              <a:t>.</a:t>
            </a:r>
          </a:p>
          <a:p>
            <a:pPr>
              <a:lnSpc>
                <a:spcPct val="107000"/>
              </a:lnSpc>
              <a:spcAft>
                <a:spcPts val="800"/>
              </a:spcAft>
            </a:pPr>
            <a:r>
              <a:rPr lang="en-ZA" sz="1800" dirty="0">
                <a:latin typeface="VAG Rounded LT Light" panose="02000403040000020004"/>
                <a:ea typeface="Calibri" panose="020F0502020204030204" pitchFamily="34" charset="0"/>
                <a:cs typeface="Calibri" panose="020F0502020204030204" pitchFamily="34" charset="0"/>
              </a:rPr>
              <a:t>In 3</a:t>
            </a:r>
            <a:r>
              <a:rPr lang="en-ZA" sz="1800" baseline="30000" dirty="0">
                <a:latin typeface="VAG Rounded LT Light" panose="02000403040000020004"/>
                <a:ea typeface="Calibri" panose="020F0502020204030204" pitchFamily="34" charset="0"/>
                <a:cs typeface="Calibri" panose="020F0502020204030204" pitchFamily="34" charset="0"/>
              </a:rPr>
              <a:t>rd</a:t>
            </a:r>
            <a:r>
              <a:rPr lang="en-ZA" sz="1800" dirty="0">
                <a:latin typeface="VAG Rounded LT Light" panose="02000403040000020004"/>
                <a:ea typeface="Calibri" panose="020F0502020204030204" pitchFamily="34" charset="0"/>
                <a:cs typeface="Calibri" panose="020F0502020204030204" pitchFamily="34" charset="0"/>
              </a:rPr>
              <a:t> Quarter of 2022 Graceland received a grant of K700,000 from NAC Zambia for construction of 2  No. 1 x 3 bedroomed staff houses. Procurement started in 2022 but reviewed to employ labour-based contractor for affordability..</a:t>
            </a:r>
          </a:p>
          <a:p>
            <a:pPr>
              <a:lnSpc>
                <a:spcPct val="107000"/>
              </a:lnSpc>
              <a:spcAft>
                <a:spcPts val="800"/>
              </a:spcAft>
            </a:pPr>
            <a:r>
              <a:rPr lang="en-ZA" sz="1800" dirty="0">
                <a:latin typeface="VAG Rounded LT Light" panose="02000403040000020004"/>
                <a:ea typeface="Calibri" panose="020F0502020204030204" pitchFamily="34" charset="0"/>
                <a:cs typeface="Calibri" panose="020F0502020204030204" pitchFamily="34" charset="0"/>
              </a:rPr>
              <a:t>Graceland also received 2 trained personnel (registered nurses) through Mkushi Health Management office.</a:t>
            </a:r>
          </a:p>
        </p:txBody>
      </p:sp>
      <p:pic>
        <p:nvPicPr>
          <p:cNvPr id="16" name="Picture Placeholder 15">
            <a:extLst>
              <a:ext uri="{FF2B5EF4-FFF2-40B4-BE49-F238E27FC236}">
                <a16:creationId xmlns:a16="http://schemas.microsoft.com/office/drawing/2014/main" id="{80530846-2D10-2DE3-314D-EE95C7881D9A}"/>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t="10422" b="10422"/>
          <a:stretch/>
        </p:blipFill>
        <p:spPr>
          <a:xfrm>
            <a:off x="5904643" y="663098"/>
            <a:ext cx="2362200" cy="1470502"/>
          </a:xfrm>
        </p:spPr>
      </p:pic>
      <p:sp>
        <p:nvSpPr>
          <p:cNvPr id="18" name="Text Placeholder 17">
            <a:extLst>
              <a:ext uri="{FF2B5EF4-FFF2-40B4-BE49-F238E27FC236}">
                <a16:creationId xmlns:a16="http://schemas.microsoft.com/office/drawing/2014/main" id="{F20FE33D-433F-34A3-DB35-C04C2DE68DDA}"/>
              </a:ext>
            </a:extLst>
          </p:cNvPr>
          <p:cNvSpPr>
            <a:spLocks noGrp="1"/>
          </p:cNvSpPr>
          <p:nvPr>
            <p:ph type="body" sz="quarter" idx="10"/>
          </p:nvPr>
        </p:nvSpPr>
        <p:spPr>
          <a:xfrm rot="5400000">
            <a:off x="299090" y="633302"/>
            <a:ext cx="1686363" cy="1816786"/>
          </a:xfrm>
        </p:spPr>
        <p:txBody>
          <a:bodyPr>
            <a:noAutofit/>
          </a:bodyPr>
          <a:lstStyle/>
          <a:p>
            <a:r>
              <a:rPr lang="en-ZA" sz="1600" dirty="0">
                <a:latin typeface="VAG Rounded LT Light" panose="02000403040000020004"/>
              </a:rPr>
              <a:t>OUTPUT 3: </a:t>
            </a:r>
          </a:p>
          <a:p>
            <a:r>
              <a:rPr lang="en-ZA" sz="1600" dirty="0">
                <a:latin typeface="VAG Rounded LT Light" panose="02000403040000020004"/>
              </a:rPr>
              <a:t>Access to </a:t>
            </a:r>
            <a:r>
              <a:rPr kumimoji="0" lang="en-IE" sz="1600" b="0" kern="1200" dirty="0">
                <a:solidFill>
                  <a:schemeClr val="lt1"/>
                </a:solidFill>
                <a:effectLst/>
                <a:latin typeface="VAG Rounded LT Light" panose="02000403040000020004"/>
              </a:rPr>
              <a:t>Improved health services, incl. adolescent reproductive health services </a:t>
            </a:r>
            <a:endParaRPr lang="en-ZA" sz="1600" dirty="0">
              <a:latin typeface="VAG Rounded LT Light" panose="02000403040000020004"/>
            </a:endParaRPr>
          </a:p>
        </p:txBody>
      </p:sp>
      <p:pic>
        <p:nvPicPr>
          <p:cNvPr id="13" name="Picture Placeholder 15">
            <a:extLst>
              <a:ext uri="{FF2B5EF4-FFF2-40B4-BE49-F238E27FC236}">
                <a16:creationId xmlns:a16="http://schemas.microsoft.com/office/drawing/2014/main" id="{967FD058-B339-2A55-8A6A-D3A4C69D90E0}"/>
              </a:ext>
            </a:extLst>
          </p:cNvPr>
          <p:cNvPicPr>
            <a:picLocks noChangeAspect="1"/>
          </p:cNvPicPr>
          <p:nvPr/>
        </p:nvPicPr>
        <p:blipFill>
          <a:blip r:embed="rId3" cstate="print">
            <a:extLst>
              <a:ext uri="{28A0092B-C50C-407E-A947-70E740481C1C}">
                <a14:useLocalDpi xmlns:a14="http://schemas.microsoft.com/office/drawing/2010/main" val="0"/>
              </a:ext>
            </a:extLst>
          </a:blip>
          <a:srcRect t="1609" b="1609"/>
          <a:stretch/>
        </p:blipFill>
        <p:spPr>
          <a:xfrm>
            <a:off x="5919537" y="2199961"/>
            <a:ext cx="2362200" cy="1484834"/>
          </a:xfrm>
          <a:prstGeom prst="rect">
            <a:avLst/>
          </a:prstGeom>
        </p:spPr>
      </p:pic>
      <p:sp>
        <p:nvSpPr>
          <p:cNvPr id="17" name="Text Placeholder 7">
            <a:extLst>
              <a:ext uri="{FF2B5EF4-FFF2-40B4-BE49-F238E27FC236}">
                <a16:creationId xmlns:a16="http://schemas.microsoft.com/office/drawing/2014/main" id="{3A8266D0-D4E9-9BD0-1214-8ECAD670095B}"/>
              </a:ext>
            </a:extLst>
          </p:cNvPr>
          <p:cNvSpPr txBox="1">
            <a:spLocks/>
          </p:cNvSpPr>
          <p:nvPr/>
        </p:nvSpPr>
        <p:spPr>
          <a:xfrm rot="3156235">
            <a:off x="824864" y="2350532"/>
            <a:ext cx="876677" cy="1948582"/>
          </a:xfrm>
          <a:prstGeom prst="rect">
            <a:avLst/>
          </a:prstGeom>
          <a:solidFill>
            <a:srgbClr val="0091CC"/>
          </a:solidFill>
        </p:spPr>
        <p:txBody>
          <a:bodyPr vert="vert270" lIns="72000" tIns="72000" rIns="72000" bIns="72000" anchor="b" anchorCtr="1">
            <a:noAutofit/>
          </a:bodyPr>
          <a:lstStyle>
            <a:lvl1pPr marL="0" indent="0" algn="ctr" rtl="0" eaLnBrk="1" latinLnBrk="0" hangingPunct="1">
              <a:spcBef>
                <a:spcPts val="600"/>
              </a:spcBef>
              <a:buClr>
                <a:schemeClr val="accent1"/>
              </a:buClr>
              <a:buSzPct val="76000"/>
              <a:buFont typeface="Wingdings 3"/>
              <a:buNone/>
              <a:defRPr kumimoji="0" sz="1467" kern="1200">
                <a:solidFill>
                  <a:schemeClr val="bg1"/>
                </a:solidFill>
                <a:latin typeface="VAG Rounded LT Light" panose="02000403040000020004" pitchFamily="2" charset="0"/>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lgn="l"/>
            <a:r>
              <a:rPr lang="en-ZA" sz="1600" dirty="0">
                <a:latin typeface="VAG Rounded LT Light" panose="02000403040000020004"/>
                <a:ea typeface="Verdana" panose="020B0604030504040204" pitchFamily="34" charset="0"/>
              </a:rPr>
              <a:t>Graceland Rural Health Centre (Mkushi)</a:t>
            </a:r>
          </a:p>
        </p:txBody>
      </p:sp>
      <p:pic>
        <p:nvPicPr>
          <p:cNvPr id="5" name="Picture Placeholder 15">
            <a:extLst>
              <a:ext uri="{FF2B5EF4-FFF2-40B4-BE49-F238E27FC236}">
                <a16:creationId xmlns:a16="http://schemas.microsoft.com/office/drawing/2014/main" id="{1C784C02-DA55-CA3F-7715-77DF30BC6027}"/>
              </a:ext>
            </a:extLst>
          </p:cNvPr>
          <p:cNvPicPr>
            <a:picLocks noChangeAspect="1"/>
          </p:cNvPicPr>
          <p:nvPr/>
        </p:nvPicPr>
        <p:blipFill>
          <a:blip r:embed="rId4">
            <a:extLst>
              <a:ext uri="{28A0092B-C50C-407E-A947-70E740481C1C}">
                <a14:useLocalDpi xmlns:a14="http://schemas.microsoft.com/office/drawing/2010/main" val="0"/>
              </a:ext>
            </a:extLst>
          </a:blip>
          <a:srcRect t="482" b="482"/>
          <a:stretch/>
        </p:blipFill>
        <p:spPr>
          <a:xfrm>
            <a:off x="5919537" y="3787804"/>
            <a:ext cx="2362200" cy="1484834"/>
          </a:xfrm>
          <a:prstGeom prst="rect">
            <a:avLst/>
          </a:prstGeom>
        </p:spPr>
      </p:pic>
    </p:spTree>
    <p:extLst>
      <p:ext uri="{BB962C8B-B14F-4D97-AF65-F5344CB8AC3E}">
        <p14:creationId xmlns:p14="http://schemas.microsoft.com/office/powerpoint/2010/main" val="953395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FF7EF-5464-AD67-C622-A4333397EC8A}"/>
              </a:ext>
            </a:extLst>
          </p:cNvPr>
          <p:cNvSpPr>
            <a:spLocks noGrp="1"/>
          </p:cNvSpPr>
          <p:nvPr>
            <p:ph type="title"/>
          </p:nvPr>
        </p:nvSpPr>
        <p:spPr/>
        <p:txBody>
          <a:bodyPr>
            <a:noAutofit/>
          </a:bodyPr>
          <a:lstStyle/>
          <a:p>
            <a:br>
              <a:rPr lang="en-US" dirty="0">
                <a:solidFill>
                  <a:srgbClr val="0070C0"/>
                </a:solidFill>
                <a:effectLst/>
                <a:latin typeface="VAG Rounded LT Light" panose="02000403040000020004"/>
                <a:ea typeface="Calibri" panose="020F0502020204030204" pitchFamily="34" charset="0"/>
                <a:cs typeface="Times New Roman" panose="02020603050405020304" pitchFamily="18" charset="0"/>
              </a:rPr>
            </a:br>
            <a:r>
              <a:rPr lang="en-US" dirty="0">
                <a:solidFill>
                  <a:srgbClr val="0070C0"/>
                </a:solidFill>
                <a:effectLst/>
                <a:latin typeface="VAG Rounded LT Light" panose="02000403040000020004"/>
                <a:ea typeface="Calibri" panose="020F0502020204030204" pitchFamily="34" charset="0"/>
                <a:cs typeface="Times New Roman" panose="02020603050405020304" pitchFamily="18" charset="0"/>
              </a:rPr>
              <a:t>5. Health </a:t>
            </a:r>
            <a:r>
              <a:rPr lang="en-US" dirty="0">
                <a:solidFill>
                  <a:srgbClr val="0070C0"/>
                </a:solidFill>
                <a:latin typeface="VAG Rounded LT Light" panose="02000403040000020004"/>
                <a:ea typeface="Calibri" panose="020F0502020204030204" pitchFamily="34" charset="0"/>
                <a:cs typeface="Times New Roman" panose="02020603050405020304" pitchFamily="18" charset="0"/>
              </a:rPr>
              <a:t>Pr</a:t>
            </a:r>
            <a:r>
              <a:rPr lang="en-US" dirty="0">
                <a:solidFill>
                  <a:srgbClr val="0070C0"/>
                </a:solidFill>
                <a:effectLst/>
                <a:latin typeface="VAG Rounded LT Light" panose="02000403040000020004"/>
                <a:ea typeface="Calibri" panose="020F0502020204030204" pitchFamily="34" charset="0"/>
                <a:cs typeface="Times New Roman" panose="02020603050405020304" pitchFamily="18" charset="0"/>
              </a:rPr>
              <a:t>ogrammes – ATEC II</a:t>
            </a:r>
            <a:endParaRPr lang="en-ZA" dirty="0">
              <a:solidFill>
                <a:srgbClr val="0070C0"/>
              </a:solidFill>
              <a:latin typeface="VAG Rounded LT Light" panose="02000403040000020004"/>
            </a:endParaRPr>
          </a:p>
        </p:txBody>
      </p:sp>
      <p:sp>
        <p:nvSpPr>
          <p:cNvPr id="7" name="Content Placeholder 6">
            <a:extLst>
              <a:ext uri="{FF2B5EF4-FFF2-40B4-BE49-F238E27FC236}">
                <a16:creationId xmlns:a16="http://schemas.microsoft.com/office/drawing/2014/main" id="{05B81A90-AFD3-5F89-A644-D35E2509D457}"/>
              </a:ext>
            </a:extLst>
          </p:cNvPr>
          <p:cNvSpPr>
            <a:spLocks noGrp="1"/>
          </p:cNvSpPr>
          <p:nvPr>
            <p:ph sz="quarter" idx="14"/>
          </p:nvPr>
        </p:nvSpPr>
        <p:spPr>
          <a:xfrm>
            <a:off x="1972389" y="663098"/>
            <a:ext cx="3900170" cy="5439761"/>
          </a:xfrm>
        </p:spPr>
        <p:txBody>
          <a:bodyPr>
            <a:noAutofit/>
          </a:bodyPr>
          <a:lstStyle/>
          <a:p>
            <a:pPr>
              <a:lnSpc>
                <a:spcPct val="107000"/>
              </a:lnSpc>
              <a:spcAft>
                <a:spcPts val="800"/>
              </a:spcAft>
            </a:pPr>
            <a:r>
              <a:rPr lang="en-ZA" sz="1800" dirty="0">
                <a:effectLst/>
                <a:latin typeface="Calibri" panose="020F0502020204030204" pitchFamily="34" charset="0"/>
                <a:ea typeface="Calibri" panose="020F0502020204030204" pitchFamily="34" charset="0"/>
                <a:cs typeface="Calibri" panose="020F0502020204030204" pitchFamily="34" charset="0"/>
              </a:rPr>
              <a:t>Since 2022, NACRO implements ATEC II towards control of TB, HIV, &amp; Covid-19 (with Expanded Church Response </a:t>
            </a:r>
            <a:r>
              <a:rPr lang="en-ZA" sz="1800" dirty="0">
                <a:latin typeface="Calibri" panose="020F0502020204030204" pitchFamily="34" charset="0"/>
                <a:ea typeface="Calibri" panose="020F0502020204030204" pitchFamily="34" charset="0"/>
                <a:cs typeface="Calibri" panose="020F0502020204030204" pitchFamily="34" charset="0"/>
              </a:rPr>
              <a:t>funding).  In 2022, results were:</a:t>
            </a:r>
          </a:p>
          <a:p>
            <a:pPr lvl="1">
              <a:lnSpc>
                <a:spcPct val="107000"/>
              </a:lnSpc>
              <a:spcAft>
                <a:spcPts val="800"/>
              </a:spcAft>
              <a:buFont typeface="Wingdings" panose="05000000000000000000" pitchFamily="2" charset="2"/>
              <a:buChar char="q"/>
            </a:pPr>
            <a:r>
              <a:rPr lang="en-ZA" sz="1800" dirty="0">
                <a:effectLst/>
                <a:latin typeface="Calibri" panose="020F0502020204030204" pitchFamily="34" charset="0"/>
                <a:ea typeface="Calibri" panose="020F0502020204030204" pitchFamily="34" charset="0"/>
                <a:cs typeface="Calibri" panose="020F0502020204030204" pitchFamily="34" charset="0"/>
              </a:rPr>
              <a:t>Covid-19 + HIV/AIDS - 45 community health trained in Kalabo, 30 in Kaoma.</a:t>
            </a:r>
          </a:p>
          <a:p>
            <a:pPr lvl="1">
              <a:lnSpc>
                <a:spcPct val="107000"/>
              </a:lnSpc>
              <a:spcAft>
                <a:spcPts val="800"/>
              </a:spcAft>
              <a:buFont typeface="Wingdings" panose="05000000000000000000" pitchFamily="2" charset="2"/>
              <a:buChar char="q"/>
            </a:pPr>
            <a:r>
              <a:rPr lang="en-ZA" sz="1800" dirty="0">
                <a:effectLst/>
                <a:latin typeface="Calibri" panose="020F0502020204030204" pitchFamily="34" charset="0"/>
                <a:ea typeface="Calibri" panose="020F0502020204030204" pitchFamily="34" charset="0"/>
                <a:cs typeface="Calibri" panose="020F0502020204030204" pitchFamily="34" charset="0"/>
              </a:rPr>
              <a:t>TB services - 30 CBVs trained in Kalabo, and 30 in Kaoma.</a:t>
            </a:r>
          </a:p>
          <a:p>
            <a:pPr lvl="1">
              <a:lnSpc>
                <a:spcPct val="107000"/>
              </a:lnSpc>
              <a:spcAft>
                <a:spcPts val="800"/>
              </a:spcAft>
              <a:buFont typeface="Wingdings" panose="05000000000000000000" pitchFamily="2" charset="2"/>
              <a:buChar char="q"/>
            </a:pPr>
            <a:r>
              <a:rPr lang="en-ZA" sz="1800" dirty="0">
                <a:effectLst/>
                <a:latin typeface="Calibri" panose="020F0502020204030204" pitchFamily="34" charset="0"/>
                <a:ea typeface="Calibri" panose="020F0502020204030204" pitchFamily="34" charset="0"/>
                <a:cs typeface="Calibri" panose="020F0502020204030204" pitchFamily="34" charset="0"/>
              </a:rPr>
              <a:t>15 trained as paralegals in Kaoma</a:t>
            </a:r>
          </a:p>
          <a:p>
            <a:pPr lvl="1">
              <a:lnSpc>
                <a:spcPct val="107000"/>
              </a:lnSpc>
              <a:spcAft>
                <a:spcPts val="800"/>
              </a:spcAft>
              <a:buFont typeface="Wingdings" panose="05000000000000000000" pitchFamily="2" charset="2"/>
              <a:buChar char="q"/>
            </a:pPr>
            <a:r>
              <a:rPr lang="en-ZA" sz="1800" dirty="0">
                <a:effectLst/>
                <a:latin typeface="Calibri" panose="020F0502020204030204" pitchFamily="34" charset="0"/>
                <a:ea typeface="Calibri" panose="020F0502020204030204" pitchFamily="34" charset="0"/>
                <a:cs typeface="Calibri" panose="020F0502020204030204" pitchFamily="34" charset="0"/>
              </a:rPr>
              <a:t>30 GBV victims </a:t>
            </a:r>
            <a:r>
              <a:rPr lang="en-ZA" sz="1800" dirty="0">
                <a:latin typeface="Calibri" panose="020F0502020204030204" pitchFamily="34" charset="0"/>
                <a:ea typeface="Calibri" panose="020F0502020204030204" pitchFamily="34" charset="0"/>
                <a:cs typeface="Calibri" panose="020F0502020204030204" pitchFamily="34" charset="0"/>
              </a:rPr>
              <a:t>given </a:t>
            </a:r>
            <a:r>
              <a:rPr lang="en-ZA" sz="1800" dirty="0">
                <a:effectLst/>
                <a:latin typeface="Calibri" panose="020F0502020204030204" pitchFamily="34" charset="0"/>
                <a:ea typeface="Calibri" panose="020F0502020204030204" pitchFamily="34" charset="0"/>
                <a:cs typeface="Calibri" panose="020F0502020204030204" pitchFamily="34" charset="0"/>
              </a:rPr>
              <a:t>transport money </a:t>
            </a:r>
          </a:p>
          <a:p>
            <a:pPr lvl="1">
              <a:lnSpc>
                <a:spcPct val="107000"/>
              </a:lnSpc>
              <a:spcAft>
                <a:spcPts val="800"/>
              </a:spcAft>
              <a:buFont typeface="Wingdings" panose="05000000000000000000" pitchFamily="2" charset="2"/>
              <a:buChar char="q"/>
            </a:pPr>
            <a:r>
              <a:rPr lang="en-ZA" sz="1800" dirty="0">
                <a:effectLst/>
                <a:latin typeface="Calibri" panose="020F0502020204030204" pitchFamily="34" charset="0"/>
                <a:ea typeface="Calibri" panose="020F0502020204030204" pitchFamily="34" charset="0"/>
                <a:cs typeface="Calibri" panose="020F0502020204030204" pitchFamily="34" charset="0"/>
              </a:rPr>
              <a:t>120 girls trained in defensive skills in Kaoma &amp; Kalabo</a:t>
            </a:r>
          </a:p>
          <a:p>
            <a:pPr>
              <a:lnSpc>
                <a:spcPct val="107000"/>
              </a:lnSpc>
              <a:spcAft>
                <a:spcPts val="800"/>
              </a:spcAft>
            </a:pPr>
            <a:endParaRPr lang="en-ZA" sz="1800" dirty="0">
              <a:latin typeface="Calibri" panose="020F0502020204030204" pitchFamily="34" charset="0"/>
              <a:ea typeface="Calibri" panose="020F0502020204030204" pitchFamily="34" charset="0"/>
              <a:cs typeface="Calibri" panose="020F0502020204030204" pitchFamily="34" charset="0"/>
            </a:endParaRPr>
          </a:p>
        </p:txBody>
      </p:sp>
      <p:pic>
        <p:nvPicPr>
          <p:cNvPr id="16" name="Picture Placeholder 15">
            <a:extLst>
              <a:ext uri="{FF2B5EF4-FFF2-40B4-BE49-F238E27FC236}">
                <a16:creationId xmlns:a16="http://schemas.microsoft.com/office/drawing/2014/main" id="{80530846-2D10-2DE3-314D-EE95C7881D9A}"/>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t="3243" b="3243"/>
          <a:stretch/>
        </p:blipFill>
        <p:spPr>
          <a:xfrm>
            <a:off x="5904643" y="803513"/>
            <a:ext cx="2362200" cy="1470502"/>
          </a:xfrm>
        </p:spPr>
      </p:pic>
      <p:sp>
        <p:nvSpPr>
          <p:cNvPr id="18" name="Text Placeholder 17">
            <a:extLst>
              <a:ext uri="{FF2B5EF4-FFF2-40B4-BE49-F238E27FC236}">
                <a16:creationId xmlns:a16="http://schemas.microsoft.com/office/drawing/2014/main" id="{F20FE33D-433F-34A3-DB35-C04C2DE68DDA}"/>
              </a:ext>
            </a:extLst>
          </p:cNvPr>
          <p:cNvSpPr>
            <a:spLocks noGrp="1"/>
          </p:cNvSpPr>
          <p:nvPr>
            <p:ph type="body" sz="quarter" idx="10"/>
          </p:nvPr>
        </p:nvSpPr>
        <p:spPr>
          <a:xfrm rot="5400000">
            <a:off x="299090" y="633302"/>
            <a:ext cx="1686363" cy="1816786"/>
          </a:xfrm>
        </p:spPr>
        <p:txBody>
          <a:bodyPr>
            <a:noAutofit/>
          </a:bodyPr>
          <a:lstStyle/>
          <a:p>
            <a:r>
              <a:rPr lang="en-ZA" sz="1600" dirty="0">
                <a:latin typeface="VAG Rounded LT Light" panose="02000403040000020004"/>
              </a:rPr>
              <a:t>OUTPUT 3: </a:t>
            </a:r>
          </a:p>
          <a:p>
            <a:r>
              <a:rPr lang="en-ZA" sz="1600" dirty="0">
                <a:latin typeface="VAG Rounded LT Light" panose="02000403040000020004"/>
              </a:rPr>
              <a:t>Access to </a:t>
            </a:r>
            <a:r>
              <a:rPr kumimoji="0" lang="en-IE" sz="1600" b="0" kern="1200" dirty="0">
                <a:solidFill>
                  <a:schemeClr val="lt1"/>
                </a:solidFill>
                <a:effectLst/>
                <a:latin typeface="VAG Rounded LT Light" panose="02000403040000020004"/>
              </a:rPr>
              <a:t>Improved health services, incl. adolescent reproductive health services </a:t>
            </a:r>
            <a:endParaRPr lang="en-ZA" sz="1600" dirty="0">
              <a:latin typeface="VAG Rounded LT Light" panose="02000403040000020004"/>
            </a:endParaRPr>
          </a:p>
        </p:txBody>
      </p:sp>
      <p:sp>
        <p:nvSpPr>
          <p:cNvPr id="6" name="Text Placeholder 5">
            <a:extLst>
              <a:ext uri="{FF2B5EF4-FFF2-40B4-BE49-F238E27FC236}">
                <a16:creationId xmlns:a16="http://schemas.microsoft.com/office/drawing/2014/main" id="{A653D4A6-6CC0-7586-13E2-67CE82E7F544}"/>
              </a:ext>
            </a:extLst>
          </p:cNvPr>
          <p:cNvSpPr>
            <a:spLocks noGrp="1"/>
          </p:cNvSpPr>
          <p:nvPr>
            <p:ph type="body" sz="quarter" idx="12"/>
          </p:nvPr>
        </p:nvSpPr>
        <p:spPr>
          <a:xfrm rot="3203715">
            <a:off x="840104" y="2892452"/>
            <a:ext cx="1131155" cy="1762895"/>
          </a:xfrm>
        </p:spPr>
        <p:txBody>
          <a:bodyPr>
            <a:noAutofit/>
          </a:bodyPr>
          <a:lstStyle/>
          <a:p>
            <a:r>
              <a:rPr lang="en-ZA" sz="1600" dirty="0"/>
              <a:t>Accelerating Towards Epidemic Control (Kalabo &amp; Kaoma – 2022 23)</a:t>
            </a:r>
          </a:p>
        </p:txBody>
      </p:sp>
      <p:pic>
        <p:nvPicPr>
          <p:cNvPr id="5" name="Picture Placeholder 15">
            <a:extLst>
              <a:ext uri="{FF2B5EF4-FFF2-40B4-BE49-F238E27FC236}">
                <a16:creationId xmlns:a16="http://schemas.microsoft.com/office/drawing/2014/main" id="{1C784C02-DA55-CA3F-7715-77DF30BC6027}"/>
              </a:ext>
            </a:extLst>
          </p:cNvPr>
          <p:cNvPicPr>
            <a:picLocks noChangeAspect="1"/>
          </p:cNvPicPr>
          <p:nvPr/>
        </p:nvPicPr>
        <p:blipFill>
          <a:blip r:embed="rId3" cstate="print">
            <a:extLst>
              <a:ext uri="{28A0092B-C50C-407E-A947-70E740481C1C}">
                <a14:useLocalDpi xmlns:a14="http://schemas.microsoft.com/office/drawing/2010/main" val="0"/>
              </a:ext>
            </a:extLst>
          </a:blip>
          <a:srcRect t="8095" b="8095"/>
          <a:stretch/>
        </p:blipFill>
        <p:spPr>
          <a:xfrm>
            <a:off x="5904643" y="2406087"/>
            <a:ext cx="2362200" cy="1484834"/>
          </a:xfrm>
          <a:prstGeom prst="rect">
            <a:avLst/>
          </a:prstGeom>
        </p:spPr>
      </p:pic>
      <p:pic>
        <p:nvPicPr>
          <p:cNvPr id="8" name="Picture Placeholder 15">
            <a:extLst>
              <a:ext uri="{FF2B5EF4-FFF2-40B4-BE49-F238E27FC236}">
                <a16:creationId xmlns:a16="http://schemas.microsoft.com/office/drawing/2014/main" id="{C2CEF2B3-E029-3024-F6E9-69B81C264602}"/>
              </a:ext>
            </a:extLst>
          </p:cNvPr>
          <p:cNvPicPr>
            <a:picLocks noChangeAspect="1"/>
          </p:cNvPicPr>
          <p:nvPr/>
        </p:nvPicPr>
        <p:blipFill>
          <a:blip r:embed="rId4">
            <a:extLst>
              <a:ext uri="{28A0092B-C50C-407E-A947-70E740481C1C}">
                <a14:useLocalDpi xmlns:a14="http://schemas.microsoft.com/office/drawing/2010/main" val="0"/>
              </a:ext>
            </a:extLst>
          </a:blip>
          <a:srcRect t="2926" b="2926"/>
          <a:stretch/>
        </p:blipFill>
        <p:spPr>
          <a:xfrm>
            <a:off x="5904643" y="4027682"/>
            <a:ext cx="2362200" cy="1484834"/>
          </a:xfrm>
          <a:prstGeom prst="rect">
            <a:avLst/>
          </a:prstGeom>
        </p:spPr>
      </p:pic>
    </p:spTree>
    <p:extLst>
      <p:ext uri="{BB962C8B-B14F-4D97-AF65-F5344CB8AC3E}">
        <p14:creationId xmlns:p14="http://schemas.microsoft.com/office/powerpoint/2010/main" val="1502257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FF7EF-5464-AD67-C622-A4333397EC8A}"/>
              </a:ext>
            </a:extLst>
          </p:cNvPr>
          <p:cNvSpPr>
            <a:spLocks noGrp="1"/>
          </p:cNvSpPr>
          <p:nvPr>
            <p:ph type="title"/>
          </p:nvPr>
        </p:nvSpPr>
        <p:spPr/>
        <p:txBody>
          <a:bodyPr>
            <a:noAutofit/>
          </a:bodyPr>
          <a:lstStyle/>
          <a:p>
            <a:br>
              <a:rPr lang="en-US" dirty="0">
                <a:solidFill>
                  <a:srgbClr val="0070C0"/>
                </a:solidFill>
                <a:effectLst/>
                <a:latin typeface="VAG Rounded LT Light" panose="02000403040000020004"/>
                <a:ea typeface="Calibri" panose="020F0502020204030204" pitchFamily="34" charset="0"/>
                <a:cs typeface="Times New Roman" panose="02020603050405020304" pitchFamily="18" charset="0"/>
              </a:rPr>
            </a:br>
            <a:r>
              <a:rPr lang="en-US" dirty="0">
                <a:solidFill>
                  <a:srgbClr val="0070C0"/>
                </a:solidFill>
                <a:effectLst/>
                <a:latin typeface="VAG Rounded LT Light" panose="02000403040000020004"/>
                <a:ea typeface="Calibri" panose="020F0502020204030204" pitchFamily="34" charset="0"/>
                <a:cs typeface="Times New Roman" panose="02020603050405020304" pitchFamily="18" charset="0"/>
              </a:rPr>
              <a:t>5. Health </a:t>
            </a:r>
            <a:r>
              <a:rPr lang="en-US" dirty="0">
                <a:solidFill>
                  <a:srgbClr val="0070C0"/>
                </a:solidFill>
                <a:latin typeface="VAG Rounded LT Light" panose="02000403040000020004"/>
                <a:ea typeface="Calibri" panose="020F0502020204030204" pitchFamily="34" charset="0"/>
                <a:cs typeface="Times New Roman" panose="02020603050405020304" pitchFamily="18" charset="0"/>
              </a:rPr>
              <a:t>Pr</a:t>
            </a:r>
            <a:r>
              <a:rPr lang="en-US" dirty="0">
                <a:solidFill>
                  <a:srgbClr val="0070C0"/>
                </a:solidFill>
                <a:effectLst/>
                <a:latin typeface="VAG Rounded LT Light" panose="02000403040000020004"/>
                <a:ea typeface="Calibri" panose="020F0502020204030204" pitchFamily="34" charset="0"/>
                <a:cs typeface="Times New Roman" panose="02020603050405020304" pitchFamily="18" charset="0"/>
              </a:rPr>
              <a:t>ogrammes – </a:t>
            </a:r>
            <a:r>
              <a:rPr lang="en-US" dirty="0">
                <a:solidFill>
                  <a:srgbClr val="0070C0"/>
                </a:solidFill>
                <a:latin typeface="VAG Rounded LT Light" panose="02000403040000020004"/>
                <a:ea typeface="Calibri" panose="020F0502020204030204" pitchFamily="34" charset="0"/>
                <a:cs typeface="Times New Roman" panose="02020603050405020304" pitchFamily="18" charset="0"/>
              </a:rPr>
              <a:t> ATEC II + Gender</a:t>
            </a:r>
            <a:endParaRPr lang="en-ZA" dirty="0">
              <a:solidFill>
                <a:srgbClr val="0070C0"/>
              </a:solidFill>
              <a:latin typeface="VAG Rounded LT Light" panose="02000403040000020004"/>
            </a:endParaRPr>
          </a:p>
        </p:txBody>
      </p:sp>
      <p:sp>
        <p:nvSpPr>
          <p:cNvPr id="7" name="Content Placeholder 6">
            <a:extLst>
              <a:ext uri="{FF2B5EF4-FFF2-40B4-BE49-F238E27FC236}">
                <a16:creationId xmlns:a16="http://schemas.microsoft.com/office/drawing/2014/main" id="{05B81A90-AFD3-5F89-A644-D35E2509D457}"/>
              </a:ext>
            </a:extLst>
          </p:cNvPr>
          <p:cNvSpPr>
            <a:spLocks noGrp="1"/>
          </p:cNvSpPr>
          <p:nvPr>
            <p:ph sz="quarter" idx="14"/>
          </p:nvPr>
        </p:nvSpPr>
        <p:spPr>
          <a:xfrm>
            <a:off x="1972389" y="663098"/>
            <a:ext cx="3900170" cy="5439761"/>
          </a:xfrm>
        </p:spPr>
        <p:txBody>
          <a:bodyPr>
            <a:noAutofit/>
          </a:bodyPr>
          <a:lstStyle/>
          <a:p>
            <a:pPr>
              <a:lnSpc>
                <a:spcPct val="107000"/>
              </a:lnSpc>
              <a:spcAft>
                <a:spcPts val="800"/>
              </a:spcAft>
            </a:pPr>
            <a:r>
              <a:rPr lang="en-ZA" sz="1800" dirty="0">
                <a:effectLst/>
                <a:latin typeface="VAG Rounded LT Light" panose="02000403040000020004"/>
                <a:ea typeface="Calibri" panose="020F0502020204030204" pitchFamily="34" charset="0"/>
                <a:cs typeface="Calibri" panose="020F0502020204030204" pitchFamily="34" charset="0"/>
              </a:rPr>
              <a:t>In December 2022, ATEC II provided additional funding for rolling out gender activism in Kalabo and Kaoma. </a:t>
            </a:r>
          </a:p>
          <a:p>
            <a:pPr>
              <a:lnSpc>
                <a:spcPct val="107000"/>
              </a:lnSpc>
              <a:spcAft>
                <a:spcPts val="800"/>
              </a:spcAft>
            </a:pPr>
            <a:r>
              <a:rPr lang="en-ZA" sz="1800" dirty="0">
                <a:effectLst/>
                <a:latin typeface="VAG Rounded LT Light" panose="02000403040000020004"/>
                <a:ea typeface="Calibri" panose="020F0502020204030204" pitchFamily="34" charset="0"/>
                <a:cs typeface="Calibri" panose="020F0502020204030204" pitchFamily="34" charset="0"/>
              </a:rPr>
              <a:t>NACRO engaged in stakeholder discussions, community dialogues and sensitisation. </a:t>
            </a:r>
            <a:r>
              <a:rPr lang="en-ZA" sz="1800" dirty="0">
                <a:latin typeface="VAG Rounded LT Light" panose="02000403040000020004"/>
                <a:ea typeface="Calibri" panose="020F0502020204030204" pitchFamily="34" charset="0"/>
                <a:cs typeface="Calibri" panose="020F0502020204030204" pitchFamily="34" charset="0"/>
              </a:rPr>
              <a:t>O</a:t>
            </a:r>
            <a:r>
              <a:rPr lang="en-ZA" sz="1800" dirty="0">
                <a:effectLst/>
                <a:latin typeface="VAG Rounded LT Light" panose="02000403040000020004"/>
                <a:ea typeface="Calibri" panose="020F0502020204030204" pitchFamily="34" charset="0"/>
                <a:cs typeface="Calibri" panose="020F0502020204030204" pitchFamily="34" charset="0"/>
              </a:rPr>
              <a:t>utreach was:</a:t>
            </a:r>
          </a:p>
          <a:p>
            <a:pPr lvl="1">
              <a:lnSpc>
                <a:spcPct val="107000"/>
              </a:lnSpc>
              <a:spcAft>
                <a:spcPts val="800"/>
              </a:spcAft>
              <a:buFont typeface="Wingdings" panose="05000000000000000000" pitchFamily="2" charset="2"/>
              <a:buChar char="q"/>
            </a:pPr>
            <a:r>
              <a:rPr lang="en-ZA" sz="1800" dirty="0">
                <a:effectLst/>
                <a:latin typeface="VAG Rounded LT Light" panose="02000403040000020004"/>
                <a:ea typeface="Calibri" panose="020F0502020204030204" pitchFamily="34" charset="0"/>
                <a:cs typeface="Calibri" panose="020F0502020204030204" pitchFamily="34" charset="0"/>
              </a:rPr>
              <a:t>In Kaoma, 2173 people were reached (650</a:t>
            </a:r>
            <a:r>
              <a:rPr lang="en-ZA" sz="1800" dirty="0">
                <a:latin typeface="VAG Rounded LT Light" panose="02000403040000020004"/>
                <a:ea typeface="Calibri" panose="020F0502020204030204" pitchFamily="34" charset="0"/>
                <a:cs typeface="Calibri" panose="020F0502020204030204" pitchFamily="34" charset="0"/>
              </a:rPr>
              <a:t> </a:t>
            </a:r>
            <a:r>
              <a:rPr lang="en-ZA" sz="1800" dirty="0">
                <a:effectLst/>
                <a:latin typeface="VAG Rounded LT Light" panose="02000403040000020004"/>
                <a:ea typeface="Calibri" panose="020F0502020204030204" pitchFamily="34" charset="0"/>
                <a:cs typeface="Calibri" panose="020F0502020204030204" pitchFamily="34" charset="0"/>
              </a:rPr>
              <a:t>male, 1523 female). </a:t>
            </a:r>
          </a:p>
          <a:p>
            <a:pPr lvl="1">
              <a:lnSpc>
                <a:spcPct val="107000"/>
              </a:lnSpc>
              <a:spcAft>
                <a:spcPts val="800"/>
              </a:spcAft>
              <a:buFont typeface="Wingdings" panose="05000000000000000000" pitchFamily="2" charset="2"/>
              <a:buChar char="q"/>
            </a:pPr>
            <a:r>
              <a:rPr lang="en-ZA" sz="1800" dirty="0">
                <a:effectLst/>
                <a:latin typeface="VAG Rounded LT Light" panose="02000403040000020004"/>
                <a:ea typeface="Calibri" panose="020F0502020204030204" pitchFamily="34" charset="0"/>
                <a:cs typeface="Calibri" panose="020F0502020204030204" pitchFamily="34" charset="0"/>
              </a:rPr>
              <a:t>In Kalabo, 889 people were reached (368 male, and 551 female). One performance is here: </a:t>
            </a:r>
            <a:r>
              <a:rPr lang="en-ZA" sz="1800" dirty="0">
                <a:effectLst/>
                <a:latin typeface="VAG Rounded LT Light" panose="02000403040000020004"/>
                <a:ea typeface="Calibri" panose="020F0502020204030204" pitchFamily="34" charset="0"/>
                <a:cs typeface="Calibri" panose="020F0502020204030204" pitchFamily="34" charset="0"/>
                <a:hlinkClick r:id="rId2"/>
              </a:rPr>
              <a:t>https://youtu.be/qpahVNnyiaE</a:t>
            </a:r>
            <a:endParaRPr lang="en-ZA" sz="1800" dirty="0">
              <a:effectLst/>
              <a:latin typeface="VAG Rounded LT Light" panose="02000403040000020004"/>
              <a:ea typeface="Calibri" panose="020F0502020204030204" pitchFamily="34" charset="0"/>
              <a:cs typeface="Calibri" panose="020F0502020204030204" pitchFamily="34" charset="0"/>
            </a:endParaRPr>
          </a:p>
          <a:p>
            <a:pPr lvl="1">
              <a:lnSpc>
                <a:spcPct val="107000"/>
              </a:lnSpc>
              <a:spcAft>
                <a:spcPts val="800"/>
              </a:spcAft>
              <a:buFont typeface="Wingdings" panose="05000000000000000000" pitchFamily="2" charset="2"/>
              <a:buChar char="q"/>
            </a:pPr>
            <a:r>
              <a:rPr lang="en-ZA" sz="1800" dirty="0">
                <a:latin typeface="VAG Rounded LT Light" panose="02000403040000020004"/>
                <a:ea typeface="Calibri" panose="020F0502020204030204" pitchFamily="34" charset="0"/>
                <a:cs typeface="Calibri" panose="020F0502020204030204" pitchFamily="34" charset="0"/>
              </a:rPr>
              <a:t>Kaoma &amp; Kalabo DDCC gender committees developed gender activism  plans for 2023.</a:t>
            </a:r>
            <a:endParaRPr lang="en-ZA" sz="1800" dirty="0">
              <a:effectLst/>
              <a:latin typeface="VAG Rounded LT Light" panose="02000403040000020004"/>
              <a:ea typeface="Calibri" panose="020F0502020204030204" pitchFamily="34" charset="0"/>
              <a:cs typeface="Calibri" panose="020F0502020204030204" pitchFamily="34" charset="0"/>
            </a:endParaRPr>
          </a:p>
          <a:p>
            <a:pPr>
              <a:lnSpc>
                <a:spcPct val="107000"/>
              </a:lnSpc>
              <a:spcAft>
                <a:spcPts val="800"/>
              </a:spcAft>
            </a:pPr>
            <a:endParaRPr lang="en-ZA" sz="2000" dirty="0">
              <a:latin typeface="VAG Rounded LT Light" panose="02000403040000020004"/>
              <a:ea typeface="Calibri" panose="020F0502020204030204" pitchFamily="34" charset="0"/>
              <a:cs typeface="Calibri" panose="020F0502020204030204" pitchFamily="34" charset="0"/>
            </a:endParaRPr>
          </a:p>
        </p:txBody>
      </p:sp>
      <p:pic>
        <p:nvPicPr>
          <p:cNvPr id="16" name="Picture Placeholder 15">
            <a:extLst>
              <a:ext uri="{FF2B5EF4-FFF2-40B4-BE49-F238E27FC236}">
                <a16:creationId xmlns:a16="http://schemas.microsoft.com/office/drawing/2014/main" id="{80530846-2D10-2DE3-314D-EE95C7881D9A}"/>
              </a:ext>
            </a:extLst>
          </p:cNvPr>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t="10118" b="10118"/>
          <a:stretch/>
        </p:blipFill>
        <p:spPr>
          <a:xfrm>
            <a:off x="5904643" y="663098"/>
            <a:ext cx="2362200" cy="1470502"/>
          </a:xfrm>
        </p:spPr>
      </p:pic>
      <p:sp>
        <p:nvSpPr>
          <p:cNvPr id="18" name="Text Placeholder 17">
            <a:extLst>
              <a:ext uri="{FF2B5EF4-FFF2-40B4-BE49-F238E27FC236}">
                <a16:creationId xmlns:a16="http://schemas.microsoft.com/office/drawing/2014/main" id="{F20FE33D-433F-34A3-DB35-C04C2DE68DDA}"/>
              </a:ext>
            </a:extLst>
          </p:cNvPr>
          <p:cNvSpPr>
            <a:spLocks noGrp="1"/>
          </p:cNvSpPr>
          <p:nvPr>
            <p:ph type="body" sz="quarter" idx="10"/>
          </p:nvPr>
        </p:nvSpPr>
        <p:spPr>
          <a:xfrm rot="5400000">
            <a:off x="349827" y="640493"/>
            <a:ext cx="1587490" cy="1816786"/>
          </a:xfrm>
        </p:spPr>
        <p:txBody>
          <a:bodyPr>
            <a:noAutofit/>
          </a:bodyPr>
          <a:lstStyle/>
          <a:p>
            <a:r>
              <a:rPr lang="en-ZA" sz="1600" dirty="0">
                <a:latin typeface="VAG Rounded LT Light" panose="02000403040000020004"/>
              </a:rPr>
              <a:t>OUTPUT 3: </a:t>
            </a:r>
          </a:p>
          <a:p>
            <a:r>
              <a:rPr lang="en-ZA" sz="1600" dirty="0">
                <a:latin typeface="VAG Rounded LT Light" panose="02000403040000020004"/>
              </a:rPr>
              <a:t>Access to </a:t>
            </a:r>
            <a:r>
              <a:rPr kumimoji="0" lang="en-IE" sz="1600" b="0" kern="1200" dirty="0">
                <a:solidFill>
                  <a:schemeClr val="lt1"/>
                </a:solidFill>
                <a:effectLst/>
                <a:latin typeface="VAG Rounded LT Light" panose="02000403040000020004"/>
              </a:rPr>
              <a:t>Improved health services, incl. adolescent reproductive health services </a:t>
            </a:r>
            <a:endParaRPr lang="en-ZA" sz="1600" dirty="0">
              <a:latin typeface="VAG Rounded LT Light" panose="02000403040000020004"/>
            </a:endParaRPr>
          </a:p>
        </p:txBody>
      </p:sp>
      <p:pic>
        <p:nvPicPr>
          <p:cNvPr id="13" name="Picture Placeholder 15">
            <a:extLst>
              <a:ext uri="{FF2B5EF4-FFF2-40B4-BE49-F238E27FC236}">
                <a16:creationId xmlns:a16="http://schemas.microsoft.com/office/drawing/2014/main" id="{967FD058-B339-2A55-8A6A-D3A4C69D90E0}"/>
              </a:ext>
            </a:extLst>
          </p:cNvPr>
          <p:cNvPicPr>
            <a:picLocks noChangeAspect="1"/>
          </p:cNvPicPr>
          <p:nvPr/>
        </p:nvPicPr>
        <p:blipFill>
          <a:blip r:embed="rId4">
            <a:extLst>
              <a:ext uri="{28A0092B-C50C-407E-A947-70E740481C1C}">
                <a14:useLocalDpi xmlns:a14="http://schemas.microsoft.com/office/drawing/2010/main" val="0"/>
              </a:ext>
            </a:extLst>
          </a:blip>
          <a:srcRect l="13101" r="13101"/>
          <a:stretch/>
        </p:blipFill>
        <p:spPr>
          <a:xfrm>
            <a:off x="5904643" y="2179907"/>
            <a:ext cx="2362200" cy="1484834"/>
          </a:xfrm>
          <a:prstGeom prst="rect">
            <a:avLst/>
          </a:prstGeom>
        </p:spPr>
      </p:pic>
      <p:sp>
        <p:nvSpPr>
          <p:cNvPr id="17" name="Text Placeholder 7">
            <a:extLst>
              <a:ext uri="{FF2B5EF4-FFF2-40B4-BE49-F238E27FC236}">
                <a16:creationId xmlns:a16="http://schemas.microsoft.com/office/drawing/2014/main" id="{3A8266D0-D4E9-9BD0-1214-8ECAD670095B}"/>
              </a:ext>
            </a:extLst>
          </p:cNvPr>
          <p:cNvSpPr txBox="1">
            <a:spLocks/>
          </p:cNvSpPr>
          <p:nvPr/>
        </p:nvSpPr>
        <p:spPr>
          <a:xfrm rot="3156235">
            <a:off x="780146" y="3790194"/>
            <a:ext cx="1091549" cy="1948582"/>
          </a:xfrm>
          <a:prstGeom prst="rect">
            <a:avLst/>
          </a:prstGeom>
          <a:solidFill>
            <a:srgbClr val="0091CC"/>
          </a:solidFill>
        </p:spPr>
        <p:txBody>
          <a:bodyPr vert="vert270" lIns="72000" tIns="72000" rIns="72000" bIns="72000" anchor="b" anchorCtr="1">
            <a:noAutofit/>
          </a:bodyPr>
          <a:lstStyle>
            <a:lvl1pPr marL="0" indent="0" algn="ctr" rtl="0" eaLnBrk="1" latinLnBrk="0" hangingPunct="1">
              <a:spcBef>
                <a:spcPts val="600"/>
              </a:spcBef>
              <a:buClr>
                <a:schemeClr val="accent1"/>
              </a:buClr>
              <a:buSzPct val="76000"/>
              <a:buFont typeface="Wingdings 3"/>
              <a:buNone/>
              <a:defRPr kumimoji="0" sz="1467" kern="1200">
                <a:solidFill>
                  <a:schemeClr val="bg1"/>
                </a:solidFill>
                <a:latin typeface="VAG Rounded LT Light" panose="02000403040000020004" pitchFamily="2" charset="0"/>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lgn="l"/>
            <a:r>
              <a:rPr lang="en-ZA" sz="1600" dirty="0">
                <a:latin typeface="VAG Rounded LT Light" panose="02000403040000020004"/>
                <a:ea typeface="Verdana" panose="020B0604030504040204" pitchFamily="34" charset="0"/>
              </a:rPr>
              <a:t>ATEC II support to 16 Days of Activism Against Gender-Based Violence</a:t>
            </a:r>
          </a:p>
        </p:txBody>
      </p:sp>
      <p:pic>
        <p:nvPicPr>
          <p:cNvPr id="5" name="Picture Placeholder 15">
            <a:extLst>
              <a:ext uri="{FF2B5EF4-FFF2-40B4-BE49-F238E27FC236}">
                <a16:creationId xmlns:a16="http://schemas.microsoft.com/office/drawing/2014/main" id="{1C784C02-DA55-CA3F-7715-77DF30BC6027}"/>
              </a:ext>
            </a:extLst>
          </p:cNvPr>
          <p:cNvPicPr>
            <a:picLocks noChangeAspect="1"/>
          </p:cNvPicPr>
          <p:nvPr/>
        </p:nvPicPr>
        <p:blipFill>
          <a:blip r:embed="rId5">
            <a:extLst>
              <a:ext uri="{28A0092B-C50C-407E-A947-70E740481C1C}">
                <a14:useLocalDpi xmlns:a14="http://schemas.microsoft.com/office/drawing/2010/main" val="0"/>
              </a:ext>
            </a:extLst>
          </a:blip>
          <a:srcRect t="13767" b="13767"/>
          <a:stretch/>
        </p:blipFill>
        <p:spPr>
          <a:xfrm>
            <a:off x="5904643" y="3711048"/>
            <a:ext cx="2362200" cy="1484834"/>
          </a:xfrm>
          <a:prstGeom prst="rect">
            <a:avLst/>
          </a:prstGeom>
        </p:spPr>
      </p:pic>
      <p:pic>
        <p:nvPicPr>
          <p:cNvPr id="9" name="Picture Placeholder 15">
            <a:extLst>
              <a:ext uri="{FF2B5EF4-FFF2-40B4-BE49-F238E27FC236}">
                <a16:creationId xmlns:a16="http://schemas.microsoft.com/office/drawing/2014/main" id="{23B2E301-D08A-C001-BED7-8B8478B0F0F3}"/>
              </a:ext>
            </a:extLst>
          </p:cNvPr>
          <p:cNvPicPr>
            <a:picLocks noChangeAspect="1"/>
          </p:cNvPicPr>
          <p:nvPr/>
        </p:nvPicPr>
        <p:blipFill>
          <a:blip r:embed="rId6">
            <a:extLst>
              <a:ext uri="{28A0092B-C50C-407E-A947-70E740481C1C}">
                <a14:useLocalDpi xmlns:a14="http://schemas.microsoft.com/office/drawing/2010/main" val="0"/>
              </a:ext>
            </a:extLst>
          </a:blip>
          <a:srcRect l="3551" r="3551"/>
          <a:stretch/>
        </p:blipFill>
        <p:spPr>
          <a:xfrm>
            <a:off x="5903331" y="5242189"/>
            <a:ext cx="2362200" cy="1484834"/>
          </a:xfrm>
          <a:prstGeom prst="rect">
            <a:avLst/>
          </a:prstGeom>
        </p:spPr>
      </p:pic>
    </p:spTree>
    <p:extLst>
      <p:ext uri="{BB962C8B-B14F-4D97-AF65-F5344CB8AC3E}">
        <p14:creationId xmlns:p14="http://schemas.microsoft.com/office/powerpoint/2010/main" val="3046793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FF7EF-5464-AD67-C622-A4333397EC8A}"/>
              </a:ext>
            </a:extLst>
          </p:cNvPr>
          <p:cNvSpPr>
            <a:spLocks noGrp="1"/>
          </p:cNvSpPr>
          <p:nvPr>
            <p:ph type="title"/>
          </p:nvPr>
        </p:nvSpPr>
        <p:spPr>
          <a:xfrm>
            <a:off x="679450" y="153999"/>
            <a:ext cx="8038107" cy="544513"/>
          </a:xfrm>
        </p:spPr>
        <p:txBody>
          <a:bodyPr>
            <a:noAutofit/>
          </a:bodyPr>
          <a:lstStyle/>
          <a:p>
            <a:br>
              <a:rPr lang="en-US" sz="2800" dirty="0">
                <a:solidFill>
                  <a:srgbClr val="0070C0"/>
                </a:solidFill>
                <a:effectLst/>
                <a:latin typeface="VAG Rounded LT Light" panose="02000403040000020004"/>
                <a:ea typeface="Calibri" panose="020F0502020204030204" pitchFamily="34" charset="0"/>
                <a:cs typeface="Times New Roman" panose="02020603050405020304" pitchFamily="18" charset="0"/>
              </a:rPr>
            </a:br>
            <a:r>
              <a:rPr lang="en-US" sz="2800" dirty="0">
                <a:solidFill>
                  <a:srgbClr val="0070C0"/>
                </a:solidFill>
                <a:effectLst/>
                <a:latin typeface="VAG Rounded LT Light" panose="02000403040000020004"/>
                <a:ea typeface="Calibri" panose="020F0502020204030204" pitchFamily="34" charset="0"/>
                <a:cs typeface="Times New Roman" panose="02020603050405020304" pitchFamily="18" charset="0"/>
              </a:rPr>
              <a:t>5. Health Programmes – </a:t>
            </a:r>
            <a:r>
              <a:rPr lang="en-US" sz="2400" dirty="0">
                <a:solidFill>
                  <a:srgbClr val="0070C0"/>
                </a:solidFill>
                <a:effectLst/>
                <a:latin typeface="VAG Rounded LT Light" panose="02000403040000020004"/>
                <a:ea typeface="Calibri" panose="020F0502020204030204" pitchFamily="34" charset="0"/>
                <a:cs typeface="Times New Roman" panose="02020603050405020304" pitchFamily="18" charset="0"/>
              </a:rPr>
              <a:t>Covid-19 Response &amp; Recovery</a:t>
            </a:r>
            <a:endParaRPr lang="en-ZA" sz="2400" dirty="0">
              <a:solidFill>
                <a:srgbClr val="0070C0"/>
              </a:solidFill>
              <a:latin typeface="VAG Rounded LT Light" panose="02000403040000020004"/>
            </a:endParaRPr>
          </a:p>
        </p:txBody>
      </p:sp>
      <p:sp>
        <p:nvSpPr>
          <p:cNvPr id="7" name="Content Placeholder 6">
            <a:extLst>
              <a:ext uri="{FF2B5EF4-FFF2-40B4-BE49-F238E27FC236}">
                <a16:creationId xmlns:a16="http://schemas.microsoft.com/office/drawing/2014/main" id="{05B81A90-AFD3-5F89-A644-D35E2509D457}"/>
              </a:ext>
            </a:extLst>
          </p:cNvPr>
          <p:cNvSpPr>
            <a:spLocks noGrp="1"/>
          </p:cNvSpPr>
          <p:nvPr>
            <p:ph sz="quarter" idx="14"/>
          </p:nvPr>
        </p:nvSpPr>
        <p:spPr>
          <a:xfrm>
            <a:off x="1967230" y="663098"/>
            <a:ext cx="3900170" cy="5531804"/>
          </a:xfrm>
        </p:spPr>
        <p:txBody>
          <a:bodyPr>
            <a:noAutofit/>
          </a:bodyPr>
          <a:lstStyle/>
          <a:p>
            <a:pPr>
              <a:lnSpc>
                <a:spcPct val="107000"/>
              </a:lnSpc>
              <a:spcAft>
                <a:spcPts val="800"/>
              </a:spcAft>
            </a:pPr>
            <a:r>
              <a:rPr lang="en-ZA" sz="1800" dirty="0">
                <a:effectLst/>
                <a:latin typeface="VAG Rounded LT Light" panose="02000403040000020004"/>
                <a:ea typeface="Verdana" panose="020B0604030504040204" pitchFamily="34" charset="0"/>
                <a:cs typeface="Calibri" panose="020F0502020204030204" pitchFamily="34" charset="0"/>
              </a:rPr>
              <a:t>Covid-19 Response &amp; Recovery promotes the wellbeing </a:t>
            </a:r>
            <a:r>
              <a:rPr lang="en-ZA" sz="1800" dirty="0">
                <a:latin typeface="VAG Rounded LT Light" panose="02000403040000020004"/>
                <a:ea typeface="Verdana" panose="020B0604030504040204" pitchFamily="34" charset="0"/>
                <a:cs typeface="Calibri" panose="020F0502020204030204" pitchFamily="34" charset="0"/>
              </a:rPr>
              <a:t>of Covid-19 affected communities through provision of WASH and school infrastructure at target schools. Results for 2022 include:</a:t>
            </a:r>
          </a:p>
          <a:p>
            <a:pPr lvl="1">
              <a:lnSpc>
                <a:spcPct val="107000"/>
              </a:lnSpc>
              <a:spcAft>
                <a:spcPts val="800"/>
              </a:spcAft>
              <a:buFont typeface="Wingdings" panose="05000000000000000000" pitchFamily="2" charset="2"/>
              <a:buChar char="q"/>
            </a:pPr>
            <a:r>
              <a:rPr lang="en-ZA" sz="1800" dirty="0">
                <a:latin typeface="VAG Rounded LT Light" panose="02000403040000020004"/>
                <a:ea typeface="Verdana" panose="020B0604030504040204" pitchFamily="34" charset="0"/>
                <a:cs typeface="Calibri" panose="020F0502020204030204" pitchFamily="34" charset="0"/>
              </a:rPr>
              <a:t>Over 7000 school children, teachers &amp; community members access WASH services; reduced incidence of sanitation related</a:t>
            </a:r>
          </a:p>
          <a:p>
            <a:pPr lvl="1">
              <a:lnSpc>
                <a:spcPct val="107000"/>
              </a:lnSpc>
              <a:spcAft>
                <a:spcPts val="800"/>
              </a:spcAft>
              <a:buFont typeface="Wingdings" panose="05000000000000000000" pitchFamily="2" charset="2"/>
              <a:buChar char="q"/>
            </a:pPr>
            <a:r>
              <a:rPr lang="en-ZA" sz="1800" dirty="0">
                <a:latin typeface="VAG Rounded LT Light" panose="02000403040000020004"/>
                <a:ea typeface="Verdana" panose="020B0604030504040204" pitchFamily="34" charset="0"/>
                <a:cs typeface="Calibri" panose="020F0502020204030204" pitchFamily="34" charset="0"/>
              </a:rPr>
              <a:t>Children, adolescents and adults adopt positive behaviour and attitudes in personal &amp; environmental hygiene</a:t>
            </a:r>
          </a:p>
          <a:p>
            <a:pPr lvl="1">
              <a:lnSpc>
                <a:spcPct val="107000"/>
              </a:lnSpc>
              <a:spcAft>
                <a:spcPts val="800"/>
              </a:spcAft>
              <a:buFont typeface="Wingdings" panose="05000000000000000000" pitchFamily="2" charset="2"/>
              <a:buChar char="q"/>
            </a:pPr>
            <a:r>
              <a:rPr lang="en-ZA" sz="1800" dirty="0">
                <a:latin typeface="VAG Rounded LT Light" panose="02000403040000020004"/>
                <a:ea typeface="Verdana" panose="020B0604030504040204" pitchFamily="34" charset="0"/>
                <a:cs typeface="Calibri" panose="020F0502020204030204" pitchFamily="34" charset="0"/>
              </a:rPr>
              <a:t>School infrastructure &amp; hygiene  kit supplies enabling continuity of learning even under epidemics.</a:t>
            </a:r>
          </a:p>
        </p:txBody>
      </p:sp>
      <p:pic>
        <p:nvPicPr>
          <p:cNvPr id="16" name="Picture Placeholder 15">
            <a:extLst>
              <a:ext uri="{FF2B5EF4-FFF2-40B4-BE49-F238E27FC236}">
                <a16:creationId xmlns:a16="http://schemas.microsoft.com/office/drawing/2014/main" id="{80530846-2D10-2DE3-314D-EE95C7881D9A}"/>
              </a:ext>
            </a:extLst>
          </p:cNvPr>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t="8499" b="8499"/>
          <a:stretch/>
        </p:blipFill>
        <p:spPr>
          <a:xfrm rot="5400000">
            <a:off x="5870819" y="914401"/>
            <a:ext cx="2362200" cy="2133600"/>
          </a:xfrm>
        </p:spPr>
      </p:pic>
      <p:sp>
        <p:nvSpPr>
          <p:cNvPr id="18" name="Text Placeholder 17">
            <a:extLst>
              <a:ext uri="{FF2B5EF4-FFF2-40B4-BE49-F238E27FC236}">
                <a16:creationId xmlns:a16="http://schemas.microsoft.com/office/drawing/2014/main" id="{F20FE33D-433F-34A3-DB35-C04C2DE68DDA}"/>
              </a:ext>
            </a:extLst>
          </p:cNvPr>
          <p:cNvSpPr>
            <a:spLocks noGrp="1"/>
          </p:cNvSpPr>
          <p:nvPr>
            <p:ph type="body" sz="quarter" idx="10"/>
          </p:nvPr>
        </p:nvSpPr>
        <p:spPr>
          <a:xfrm rot="5400000">
            <a:off x="500928" y="431463"/>
            <a:ext cx="1282688" cy="1816786"/>
          </a:xfrm>
        </p:spPr>
        <p:txBody>
          <a:bodyPr>
            <a:noAutofit/>
          </a:bodyPr>
          <a:lstStyle/>
          <a:p>
            <a:r>
              <a:rPr lang="en-ZA" sz="1600" dirty="0"/>
              <a:t>OUTPUT 1: </a:t>
            </a:r>
          </a:p>
          <a:p>
            <a:r>
              <a:rPr lang="en-ZA" sz="1600" dirty="0"/>
              <a:t>Access to Education to vulnerable school going children. </a:t>
            </a:r>
          </a:p>
        </p:txBody>
      </p:sp>
      <p:pic>
        <p:nvPicPr>
          <p:cNvPr id="13" name="Picture Placeholder 15">
            <a:extLst>
              <a:ext uri="{FF2B5EF4-FFF2-40B4-BE49-F238E27FC236}">
                <a16:creationId xmlns:a16="http://schemas.microsoft.com/office/drawing/2014/main" id="{967FD058-B339-2A55-8A6A-D3A4C69D90E0}"/>
              </a:ext>
            </a:extLst>
          </p:cNvPr>
          <p:cNvPicPr>
            <a:picLocks noChangeAspect="1"/>
          </p:cNvPicPr>
          <p:nvPr/>
        </p:nvPicPr>
        <p:blipFill>
          <a:blip r:embed="rId3" cstate="print">
            <a:extLst>
              <a:ext uri="{28A0092B-C50C-407E-A947-70E740481C1C}">
                <a14:useLocalDpi xmlns:a14="http://schemas.microsoft.com/office/drawing/2010/main" val="0"/>
              </a:ext>
            </a:extLst>
          </a:blip>
          <a:srcRect t="8095" b="8095"/>
          <a:stretch/>
        </p:blipFill>
        <p:spPr>
          <a:xfrm rot="5400000">
            <a:off x="5928792" y="3601274"/>
            <a:ext cx="2256805" cy="2123049"/>
          </a:xfrm>
          <a:prstGeom prst="rect">
            <a:avLst/>
          </a:prstGeom>
        </p:spPr>
      </p:pic>
      <p:sp>
        <p:nvSpPr>
          <p:cNvPr id="17" name="Text Placeholder 7">
            <a:extLst>
              <a:ext uri="{FF2B5EF4-FFF2-40B4-BE49-F238E27FC236}">
                <a16:creationId xmlns:a16="http://schemas.microsoft.com/office/drawing/2014/main" id="{3A8266D0-D4E9-9BD0-1214-8ECAD670095B}"/>
              </a:ext>
            </a:extLst>
          </p:cNvPr>
          <p:cNvSpPr txBox="1">
            <a:spLocks/>
          </p:cNvSpPr>
          <p:nvPr/>
        </p:nvSpPr>
        <p:spPr>
          <a:xfrm rot="3156235">
            <a:off x="849230" y="2124214"/>
            <a:ext cx="691044" cy="1890677"/>
          </a:xfrm>
          <a:prstGeom prst="rect">
            <a:avLst/>
          </a:prstGeom>
          <a:solidFill>
            <a:srgbClr val="0091CC"/>
          </a:solidFill>
        </p:spPr>
        <p:txBody>
          <a:bodyPr vert="vert270" lIns="72000" tIns="72000" rIns="72000" bIns="72000" anchor="b" anchorCtr="1">
            <a:noAutofit/>
          </a:bodyPr>
          <a:lstStyle>
            <a:lvl1pPr marL="0" indent="0" algn="ctr" rtl="0" eaLnBrk="1" latinLnBrk="0" hangingPunct="1">
              <a:spcBef>
                <a:spcPts val="600"/>
              </a:spcBef>
              <a:buClr>
                <a:schemeClr val="accent1"/>
              </a:buClr>
              <a:buSzPct val="76000"/>
              <a:buFont typeface="Wingdings 3"/>
              <a:buNone/>
              <a:defRPr kumimoji="0" sz="1467" kern="1200">
                <a:solidFill>
                  <a:schemeClr val="bg1"/>
                </a:solidFill>
                <a:latin typeface="VAG Rounded LT Light" panose="02000403040000020004" pitchFamily="2" charset="0"/>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lgn="l"/>
            <a:r>
              <a:rPr lang="en-GB" sz="1600" u="sng" dirty="0">
                <a:effectLst/>
                <a:latin typeface="VAG Rounded LT Light" panose="02000403040000020004"/>
                <a:ea typeface="Verdana" panose="020B0604030504040204" pitchFamily="34" charset="0"/>
              </a:rPr>
              <a:t>Covid-19 Response &amp; Recovery Project</a:t>
            </a:r>
            <a:endParaRPr lang="en-ZA" sz="1600" dirty="0">
              <a:latin typeface="VAG Rounded LT Light" panose="02000403040000020004"/>
              <a:ea typeface="Verdana" panose="020B0604030504040204" pitchFamily="34" charset="0"/>
            </a:endParaRPr>
          </a:p>
        </p:txBody>
      </p:sp>
    </p:spTree>
    <p:extLst>
      <p:ext uri="{BB962C8B-B14F-4D97-AF65-F5344CB8AC3E}">
        <p14:creationId xmlns:p14="http://schemas.microsoft.com/office/powerpoint/2010/main" val="1574329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FF7EF-5464-AD67-C622-A4333397EC8A}"/>
              </a:ext>
            </a:extLst>
          </p:cNvPr>
          <p:cNvSpPr>
            <a:spLocks noGrp="1"/>
          </p:cNvSpPr>
          <p:nvPr>
            <p:ph type="title"/>
          </p:nvPr>
        </p:nvSpPr>
        <p:spPr/>
        <p:txBody>
          <a:bodyPr>
            <a:noAutofit/>
          </a:bodyPr>
          <a:lstStyle/>
          <a:p>
            <a:br>
              <a:rPr lang="en-US" dirty="0">
                <a:solidFill>
                  <a:srgbClr val="0070C0"/>
                </a:solidFill>
                <a:effectLst/>
                <a:latin typeface="VAG Rounded LT Light" panose="02000403040000020004"/>
                <a:ea typeface="Calibri" panose="020F0502020204030204" pitchFamily="34" charset="0"/>
                <a:cs typeface="Times New Roman" panose="02020603050405020304" pitchFamily="18" charset="0"/>
              </a:rPr>
            </a:br>
            <a:r>
              <a:rPr lang="en-US" dirty="0">
                <a:solidFill>
                  <a:srgbClr val="0070C0"/>
                </a:solidFill>
                <a:effectLst/>
                <a:latin typeface="VAG Rounded LT Light" panose="02000403040000020004"/>
                <a:ea typeface="Calibri" panose="020F0502020204030204" pitchFamily="34" charset="0"/>
                <a:cs typeface="Times New Roman" panose="02020603050405020304" pitchFamily="18" charset="0"/>
              </a:rPr>
              <a:t>6. WASH Programmes </a:t>
            </a:r>
            <a:r>
              <a:rPr lang="en-US" dirty="0">
                <a:solidFill>
                  <a:srgbClr val="0070C0"/>
                </a:solidFill>
                <a:latin typeface="VAG Rounded LT Light" panose="02000403040000020004"/>
                <a:ea typeface="Calibri" panose="020F0502020204030204" pitchFamily="34" charset="0"/>
                <a:cs typeface="Times New Roman" panose="02020603050405020304" pitchFamily="18" charset="0"/>
              </a:rPr>
              <a:t>– WASH - Kalabo Schools</a:t>
            </a:r>
            <a:endParaRPr lang="en-ZA" dirty="0">
              <a:solidFill>
                <a:srgbClr val="0070C0"/>
              </a:solidFill>
              <a:latin typeface="VAG Rounded LT Light" panose="02000403040000020004"/>
            </a:endParaRPr>
          </a:p>
        </p:txBody>
      </p:sp>
      <p:sp>
        <p:nvSpPr>
          <p:cNvPr id="7" name="Content Placeholder 6">
            <a:extLst>
              <a:ext uri="{FF2B5EF4-FFF2-40B4-BE49-F238E27FC236}">
                <a16:creationId xmlns:a16="http://schemas.microsoft.com/office/drawing/2014/main" id="{05B81A90-AFD3-5F89-A644-D35E2509D457}"/>
              </a:ext>
            </a:extLst>
          </p:cNvPr>
          <p:cNvSpPr>
            <a:spLocks noGrp="1"/>
          </p:cNvSpPr>
          <p:nvPr>
            <p:ph sz="quarter" idx="14"/>
          </p:nvPr>
        </p:nvSpPr>
        <p:spPr>
          <a:xfrm>
            <a:off x="1972389" y="663098"/>
            <a:ext cx="3900170" cy="5661502"/>
          </a:xfrm>
        </p:spPr>
        <p:txBody>
          <a:bodyPr>
            <a:noAutofit/>
          </a:bodyPr>
          <a:lstStyle/>
          <a:p>
            <a:pPr>
              <a:lnSpc>
                <a:spcPct val="107000"/>
              </a:lnSpc>
              <a:spcAft>
                <a:spcPts val="800"/>
              </a:spcAft>
            </a:pPr>
            <a:r>
              <a:rPr lang="en-ZA" sz="1600" dirty="0">
                <a:effectLst/>
                <a:latin typeface="VAG Rounded LT Light" panose="02000403040000020004"/>
                <a:ea typeface="Verdana" panose="020B0604030504040204" pitchFamily="34" charset="0"/>
                <a:cs typeface="Calibri" panose="020F0502020204030204" pitchFamily="34" charset="0"/>
              </a:rPr>
              <a:t>CREWASH aims to increase access to safe drinking water and sanitation through WASH infrastructure, and services in 25 schools in Kalabo.</a:t>
            </a:r>
            <a:r>
              <a:rPr lang="en-US" sz="1600" dirty="0">
                <a:effectLst/>
                <a:latin typeface="VAG Rounded LT Light" panose="02000403040000020004"/>
                <a:ea typeface="Verdana" panose="020B0604030504040204" pitchFamily="34" charset="0"/>
                <a:cs typeface="Calibri" panose="020F0502020204030204" pitchFamily="34" charset="0"/>
              </a:rPr>
              <a:t> </a:t>
            </a:r>
            <a:r>
              <a:rPr lang="en-US" sz="1600" u="sng" dirty="0">
                <a:effectLst/>
                <a:latin typeface="VAG Rounded LT Light" panose="02000403040000020004"/>
                <a:ea typeface="Verdana" panose="020B0604030504040204" pitchFamily="34" charset="0"/>
                <a:cs typeface="Calibri" panose="020F0502020204030204" pitchFamily="34" charset="0"/>
              </a:rPr>
              <a:t>Results in 2022</a:t>
            </a:r>
            <a:r>
              <a:rPr lang="en-US" sz="1600" dirty="0">
                <a:effectLst/>
                <a:latin typeface="VAG Rounded LT Light" panose="02000403040000020004"/>
                <a:ea typeface="Verdana" panose="020B0604030504040204" pitchFamily="34" charset="0"/>
                <a:cs typeface="Calibri" panose="020F0502020204030204" pitchFamily="34" charset="0"/>
              </a:rPr>
              <a:t>:</a:t>
            </a:r>
          </a:p>
          <a:p>
            <a:pPr lvl="1">
              <a:lnSpc>
                <a:spcPct val="107000"/>
              </a:lnSpc>
              <a:spcAft>
                <a:spcPts val="800"/>
              </a:spcAft>
              <a:buFont typeface="Wingdings" panose="05000000000000000000" pitchFamily="2" charset="2"/>
              <a:buChar char="q"/>
            </a:pPr>
            <a:r>
              <a:rPr lang="en-ZA" sz="1600" dirty="0">
                <a:latin typeface="VAG Rounded LT Light" panose="02000403040000020004"/>
                <a:ea typeface="Verdana" panose="020B0604030504040204" pitchFamily="34" charset="0"/>
                <a:cs typeface="Calibri" panose="020F0502020204030204" pitchFamily="34" charset="0"/>
              </a:rPr>
              <a:t>4 boreholes rehabilitated in 2022; cumulative since inception = 14.</a:t>
            </a:r>
          </a:p>
          <a:p>
            <a:pPr lvl="1">
              <a:lnSpc>
                <a:spcPct val="107000"/>
              </a:lnSpc>
              <a:spcAft>
                <a:spcPts val="800"/>
              </a:spcAft>
              <a:buFont typeface="Wingdings" panose="05000000000000000000" pitchFamily="2" charset="2"/>
              <a:buChar char="q"/>
            </a:pPr>
            <a:r>
              <a:rPr lang="en-ZA" sz="1600" dirty="0">
                <a:latin typeface="VAG Rounded LT Light" panose="02000403040000020004"/>
                <a:ea typeface="Verdana" panose="020B0604030504040204" pitchFamily="34" charset="0"/>
                <a:cs typeface="Calibri" panose="020F0502020204030204" pitchFamily="34" charset="0"/>
              </a:rPr>
              <a:t>2 solar boreholes drilled in 2021 still functional in 2022.</a:t>
            </a:r>
          </a:p>
          <a:p>
            <a:pPr lvl="1">
              <a:lnSpc>
                <a:spcPct val="107000"/>
              </a:lnSpc>
              <a:spcAft>
                <a:spcPts val="800"/>
              </a:spcAft>
              <a:buFont typeface="Wingdings" panose="05000000000000000000" pitchFamily="2" charset="2"/>
              <a:buChar char="q"/>
            </a:pPr>
            <a:r>
              <a:rPr lang="en-ZA" sz="1600" dirty="0">
                <a:latin typeface="VAG Rounded LT Light" panose="02000403040000020004"/>
                <a:ea typeface="Verdana" panose="020B0604030504040204" pitchFamily="34" charset="0"/>
                <a:cs typeface="Calibri" panose="020F0502020204030204" pitchFamily="34" charset="0"/>
              </a:rPr>
              <a:t>7 boreholes equipped with handpumps drilled in 2022; cumulative = 11.</a:t>
            </a:r>
          </a:p>
          <a:p>
            <a:pPr lvl="1">
              <a:lnSpc>
                <a:spcPct val="107000"/>
              </a:lnSpc>
              <a:spcAft>
                <a:spcPts val="800"/>
              </a:spcAft>
              <a:buFont typeface="Wingdings" panose="05000000000000000000" pitchFamily="2" charset="2"/>
              <a:buChar char="q"/>
            </a:pPr>
            <a:r>
              <a:rPr lang="en-ZA" sz="1600" dirty="0">
                <a:latin typeface="VAG Rounded LT Light" panose="02000403040000020004"/>
                <a:ea typeface="Verdana" panose="020B0604030504040204" pitchFamily="34" charset="0"/>
                <a:cs typeface="Calibri" panose="020F0502020204030204" pitchFamily="34" charset="0"/>
              </a:rPr>
              <a:t>9 double latrines, 9 double latrines with bathrooms (for girls) and 18 single latrines constructed; cumulative = 19 doubles for boys, 19 doubles for girls and 38 singles for teachers </a:t>
            </a:r>
          </a:p>
          <a:p>
            <a:pPr lvl="1">
              <a:lnSpc>
                <a:spcPct val="107000"/>
              </a:lnSpc>
              <a:spcAft>
                <a:spcPts val="800"/>
              </a:spcAft>
              <a:buFont typeface="Wingdings" panose="05000000000000000000" pitchFamily="2" charset="2"/>
              <a:buChar char="q"/>
            </a:pPr>
            <a:r>
              <a:rPr lang="en-ZA" sz="1600" dirty="0">
                <a:latin typeface="VAG Rounded LT Light" panose="02000403040000020004"/>
                <a:ea typeface="Verdana" panose="020B0604030504040204" pitchFamily="34" charset="0"/>
                <a:cs typeface="Calibri" panose="020F0502020204030204" pitchFamily="34" charset="0"/>
              </a:rPr>
              <a:t>Schools supplied gardens inputs, and  grow vegetables for school feeding and revenue to supplement operations.</a:t>
            </a:r>
          </a:p>
          <a:p>
            <a:pPr>
              <a:lnSpc>
                <a:spcPct val="107000"/>
              </a:lnSpc>
              <a:spcAft>
                <a:spcPts val="800"/>
              </a:spcAft>
            </a:pPr>
            <a:endParaRPr lang="en-ZA" sz="1400" dirty="0">
              <a:latin typeface="Verdana" panose="020B0604030504040204" pitchFamily="34" charset="0"/>
              <a:ea typeface="Verdana" panose="020B0604030504040204" pitchFamily="34" charset="0"/>
              <a:cs typeface="Calibri" panose="020F0502020204030204" pitchFamily="34" charset="0"/>
            </a:endParaRPr>
          </a:p>
        </p:txBody>
      </p:sp>
      <p:pic>
        <p:nvPicPr>
          <p:cNvPr id="16" name="Picture Placeholder 15">
            <a:extLst>
              <a:ext uri="{FF2B5EF4-FFF2-40B4-BE49-F238E27FC236}">
                <a16:creationId xmlns:a16="http://schemas.microsoft.com/office/drawing/2014/main" id="{80530846-2D10-2DE3-314D-EE95C7881D9A}"/>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t="8846" b="8846"/>
          <a:stretch/>
        </p:blipFill>
        <p:spPr>
          <a:xfrm>
            <a:off x="5984398" y="663098"/>
            <a:ext cx="2362200" cy="1470502"/>
          </a:xfrm>
        </p:spPr>
      </p:pic>
      <p:sp>
        <p:nvSpPr>
          <p:cNvPr id="18" name="Text Placeholder 17">
            <a:extLst>
              <a:ext uri="{FF2B5EF4-FFF2-40B4-BE49-F238E27FC236}">
                <a16:creationId xmlns:a16="http://schemas.microsoft.com/office/drawing/2014/main" id="{F20FE33D-433F-34A3-DB35-C04C2DE68DDA}"/>
              </a:ext>
            </a:extLst>
          </p:cNvPr>
          <p:cNvSpPr>
            <a:spLocks noGrp="1"/>
          </p:cNvSpPr>
          <p:nvPr>
            <p:ph type="body" sz="quarter" idx="10"/>
          </p:nvPr>
        </p:nvSpPr>
        <p:spPr>
          <a:xfrm rot="5400000">
            <a:off x="468843" y="463547"/>
            <a:ext cx="1346856" cy="1816786"/>
          </a:xfrm>
        </p:spPr>
        <p:txBody>
          <a:bodyPr>
            <a:noAutofit/>
          </a:bodyPr>
          <a:lstStyle/>
          <a:p>
            <a:r>
              <a:rPr lang="en-ZA" sz="1600" dirty="0"/>
              <a:t>OUTPUT 4: </a:t>
            </a:r>
          </a:p>
          <a:p>
            <a:r>
              <a:rPr lang="en-ZA" sz="1600" dirty="0"/>
              <a:t>Access to safe and clean drinking water and improved sanitation </a:t>
            </a:r>
          </a:p>
        </p:txBody>
      </p:sp>
      <p:sp>
        <p:nvSpPr>
          <p:cNvPr id="8" name="Text Placeholder 7">
            <a:extLst>
              <a:ext uri="{FF2B5EF4-FFF2-40B4-BE49-F238E27FC236}">
                <a16:creationId xmlns:a16="http://schemas.microsoft.com/office/drawing/2014/main" id="{C5C56342-B21D-D195-B0E3-AF22A3F7422D}"/>
              </a:ext>
            </a:extLst>
          </p:cNvPr>
          <p:cNvSpPr>
            <a:spLocks noGrp="1"/>
          </p:cNvSpPr>
          <p:nvPr>
            <p:ph type="body" sz="quarter" idx="11"/>
          </p:nvPr>
        </p:nvSpPr>
        <p:spPr>
          <a:xfrm rot="3156235">
            <a:off x="666172" y="2557296"/>
            <a:ext cx="952198" cy="1545595"/>
          </a:xfrm>
        </p:spPr>
        <p:txBody>
          <a:bodyPr>
            <a:noAutofit/>
          </a:bodyPr>
          <a:lstStyle/>
          <a:p>
            <a:r>
              <a:rPr lang="en-ZA" sz="1200" dirty="0">
                <a:effectLst/>
                <a:latin typeface="Verdana" panose="020B0604030504040204" pitchFamily="34" charset="0"/>
                <a:ea typeface="Verdana" panose="020B0604030504040204" pitchFamily="34" charset="0"/>
              </a:rPr>
              <a:t>Climate Resilient WASH in schools of Western Province (Kalabo – 2021 - 2023)</a:t>
            </a:r>
            <a:endParaRPr lang="en-ZA" sz="1200" dirty="0">
              <a:latin typeface="Verdana" panose="020B0604030504040204" pitchFamily="34" charset="0"/>
              <a:ea typeface="Verdana" panose="020B0604030504040204" pitchFamily="34" charset="0"/>
            </a:endParaRPr>
          </a:p>
        </p:txBody>
      </p:sp>
      <p:pic>
        <p:nvPicPr>
          <p:cNvPr id="13" name="Picture Placeholder 15">
            <a:extLst>
              <a:ext uri="{FF2B5EF4-FFF2-40B4-BE49-F238E27FC236}">
                <a16:creationId xmlns:a16="http://schemas.microsoft.com/office/drawing/2014/main" id="{967FD058-B339-2A55-8A6A-D3A4C69D90E0}"/>
              </a:ext>
            </a:extLst>
          </p:cNvPr>
          <p:cNvPicPr>
            <a:picLocks noChangeAspect="1"/>
          </p:cNvPicPr>
          <p:nvPr/>
        </p:nvPicPr>
        <p:blipFill>
          <a:blip r:embed="rId3" cstate="print">
            <a:extLst>
              <a:ext uri="{28A0092B-C50C-407E-A947-70E740481C1C}">
                <a14:useLocalDpi xmlns:a14="http://schemas.microsoft.com/office/drawing/2010/main" val="0"/>
              </a:ext>
            </a:extLst>
          </a:blip>
          <a:srcRect t="8095" b="8095"/>
          <a:stretch/>
        </p:blipFill>
        <p:spPr>
          <a:xfrm>
            <a:off x="5984398" y="5103897"/>
            <a:ext cx="2362200" cy="1484834"/>
          </a:xfrm>
          <a:prstGeom prst="rect">
            <a:avLst/>
          </a:prstGeom>
        </p:spPr>
      </p:pic>
      <p:pic>
        <p:nvPicPr>
          <p:cNvPr id="14" name="Picture Placeholder 15">
            <a:extLst>
              <a:ext uri="{FF2B5EF4-FFF2-40B4-BE49-F238E27FC236}">
                <a16:creationId xmlns:a16="http://schemas.microsoft.com/office/drawing/2014/main" id="{557121D9-EB6C-D7FF-0972-D74FEF34381F}"/>
              </a:ext>
            </a:extLst>
          </p:cNvPr>
          <p:cNvPicPr>
            <a:picLocks noChangeAspect="1"/>
          </p:cNvPicPr>
          <p:nvPr/>
        </p:nvPicPr>
        <p:blipFill>
          <a:blip r:embed="rId4">
            <a:extLst>
              <a:ext uri="{28A0092B-C50C-407E-A947-70E740481C1C}">
                <a14:useLocalDpi xmlns:a14="http://schemas.microsoft.com/office/drawing/2010/main" val="0"/>
              </a:ext>
            </a:extLst>
          </a:blip>
          <a:srcRect l="6746" r="6746"/>
          <a:stretch/>
        </p:blipFill>
        <p:spPr>
          <a:xfrm>
            <a:off x="6000440" y="2179721"/>
            <a:ext cx="2362200" cy="1422914"/>
          </a:xfrm>
          <a:prstGeom prst="rect">
            <a:avLst/>
          </a:prstGeom>
        </p:spPr>
      </p:pic>
      <p:pic>
        <p:nvPicPr>
          <p:cNvPr id="9" name="Picture Placeholder 15">
            <a:extLst>
              <a:ext uri="{FF2B5EF4-FFF2-40B4-BE49-F238E27FC236}">
                <a16:creationId xmlns:a16="http://schemas.microsoft.com/office/drawing/2014/main" id="{EC569215-6ED2-1535-E1D2-CD34610CB1AD}"/>
              </a:ext>
            </a:extLst>
          </p:cNvPr>
          <p:cNvPicPr>
            <a:picLocks noChangeAspect="1"/>
          </p:cNvPicPr>
          <p:nvPr/>
        </p:nvPicPr>
        <p:blipFill>
          <a:blip r:embed="rId5">
            <a:extLst>
              <a:ext uri="{28A0092B-C50C-407E-A947-70E740481C1C}">
                <a14:useLocalDpi xmlns:a14="http://schemas.microsoft.com/office/drawing/2010/main" val="0"/>
              </a:ext>
            </a:extLst>
          </a:blip>
          <a:srcRect t="8065" b="8065"/>
          <a:stretch/>
        </p:blipFill>
        <p:spPr>
          <a:xfrm>
            <a:off x="5984398" y="3599010"/>
            <a:ext cx="2362200" cy="1484834"/>
          </a:xfrm>
          <a:prstGeom prst="rect">
            <a:avLst/>
          </a:prstGeom>
        </p:spPr>
      </p:pic>
    </p:spTree>
    <p:extLst>
      <p:ext uri="{BB962C8B-B14F-4D97-AF65-F5344CB8AC3E}">
        <p14:creationId xmlns:p14="http://schemas.microsoft.com/office/powerpoint/2010/main" val="2625265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FF7EF-5464-AD67-C622-A4333397EC8A}"/>
              </a:ext>
            </a:extLst>
          </p:cNvPr>
          <p:cNvSpPr>
            <a:spLocks noGrp="1"/>
          </p:cNvSpPr>
          <p:nvPr>
            <p:ph type="title"/>
          </p:nvPr>
        </p:nvSpPr>
        <p:spPr/>
        <p:txBody>
          <a:bodyPr>
            <a:noAutofit/>
          </a:bodyPr>
          <a:lstStyle/>
          <a:p>
            <a:br>
              <a:rPr lang="en-US" sz="2800" dirty="0">
                <a:solidFill>
                  <a:srgbClr val="0070C0"/>
                </a:solidFill>
                <a:effectLst/>
                <a:latin typeface="VAG Rounded LT Light" panose="02000403040000020004"/>
                <a:ea typeface="Calibri" panose="020F0502020204030204" pitchFamily="34" charset="0"/>
                <a:cs typeface="Times New Roman" panose="02020603050405020304" pitchFamily="18" charset="0"/>
              </a:rPr>
            </a:br>
            <a:r>
              <a:rPr lang="en-US" sz="2800" dirty="0">
                <a:solidFill>
                  <a:srgbClr val="0070C0"/>
                </a:solidFill>
                <a:effectLst/>
                <a:latin typeface="VAG Rounded LT Light" panose="02000403040000020004"/>
                <a:ea typeface="Calibri" panose="020F0502020204030204" pitchFamily="34" charset="0"/>
                <a:cs typeface="Times New Roman" panose="02020603050405020304" pitchFamily="18" charset="0"/>
              </a:rPr>
              <a:t>7. Adaptation Projects – Entrepreneurship (DISK) (I)</a:t>
            </a:r>
            <a:endParaRPr lang="en-ZA" sz="2800" dirty="0">
              <a:solidFill>
                <a:srgbClr val="0070C0"/>
              </a:solidFill>
              <a:latin typeface="VAG Rounded LT Light" panose="02000403040000020004"/>
            </a:endParaRPr>
          </a:p>
        </p:txBody>
      </p:sp>
      <p:sp>
        <p:nvSpPr>
          <p:cNvPr id="7" name="Content Placeholder 6">
            <a:extLst>
              <a:ext uri="{FF2B5EF4-FFF2-40B4-BE49-F238E27FC236}">
                <a16:creationId xmlns:a16="http://schemas.microsoft.com/office/drawing/2014/main" id="{05B81A90-AFD3-5F89-A644-D35E2509D457}"/>
              </a:ext>
            </a:extLst>
          </p:cNvPr>
          <p:cNvSpPr>
            <a:spLocks noGrp="1"/>
          </p:cNvSpPr>
          <p:nvPr>
            <p:ph sz="quarter" idx="14"/>
          </p:nvPr>
        </p:nvSpPr>
        <p:spPr>
          <a:xfrm>
            <a:off x="1972389" y="663098"/>
            <a:ext cx="3900170" cy="5585302"/>
          </a:xfrm>
        </p:spPr>
        <p:txBody>
          <a:bodyPr>
            <a:noAutofit/>
          </a:bodyPr>
          <a:lstStyle/>
          <a:p>
            <a:pPr>
              <a:lnSpc>
                <a:spcPct val="107000"/>
              </a:lnSpc>
              <a:spcAft>
                <a:spcPts val="800"/>
              </a:spcAft>
            </a:pPr>
            <a:r>
              <a:rPr lang="en-ZA" sz="1800" dirty="0">
                <a:latin typeface="VAG Rounded LT Light" panose="02000403040000020004"/>
                <a:ea typeface="Verdana" panose="020B0604030504040204" pitchFamily="34" charset="0"/>
                <a:cs typeface="Calibri" panose="020F0502020204030204" pitchFamily="34" charset="0"/>
              </a:rPr>
              <a:t>NACRO partnered with the German </a:t>
            </a:r>
            <a:r>
              <a:rPr lang="en-ZA" sz="1800" dirty="0" err="1">
                <a:latin typeface="VAG Rounded LT Light" panose="02000403040000020004"/>
                <a:ea typeface="Verdana" panose="020B0604030504040204" pitchFamily="34" charset="0"/>
                <a:cs typeface="Calibri" panose="020F0502020204030204" pitchFamily="34" charset="0"/>
              </a:rPr>
              <a:t>Sparkassenstiftung</a:t>
            </a:r>
            <a:r>
              <a:rPr lang="en-ZA" sz="1800" dirty="0">
                <a:latin typeface="VAG Rounded LT Light" panose="02000403040000020004"/>
                <a:ea typeface="Verdana" panose="020B0604030504040204" pitchFamily="34" charset="0"/>
                <a:cs typeface="Calibri" panose="020F0502020204030204" pitchFamily="34" charset="0"/>
              </a:rPr>
              <a:t> for International Cooperation (DSIK) to implement the Farmer Business Simulation Games (FBG) solution in a 3-year project. The  project is being implemented in Zambia, Malawi, Zimbabwe</a:t>
            </a:r>
          </a:p>
          <a:p>
            <a:pPr>
              <a:lnSpc>
                <a:spcPct val="107000"/>
              </a:lnSpc>
              <a:spcAft>
                <a:spcPts val="800"/>
              </a:spcAft>
            </a:pPr>
            <a:r>
              <a:rPr lang="en-ZA" sz="1800" dirty="0">
                <a:effectLst/>
                <a:latin typeface="VAG Rounded LT Light" panose="02000403040000020004"/>
                <a:ea typeface="Verdana" panose="020B0604030504040204" pitchFamily="34" charset="0"/>
                <a:cs typeface="Calibri" panose="020F0502020204030204" pitchFamily="34" charset="0"/>
              </a:rPr>
              <a:t>Since April 2021, </a:t>
            </a:r>
            <a:r>
              <a:rPr lang="en-ZA" sz="1800" dirty="0">
                <a:latin typeface="VAG Rounded LT Light" panose="02000403040000020004"/>
                <a:ea typeface="Verdana" panose="020B0604030504040204" pitchFamily="34" charset="0"/>
                <a:cs typeface="Calibri" panose="020F0502020204030204" pitchFamily="34" charset="0"/>
              </a:rPr>
              <a:t>NACRO is implementing a practical understanding on income &amp; expense management under simulated events throughout a business/farm life span in the self-help savings groups </a:t>
            </a:r>
          </a:p>
          <a:p>
            <a:pPr>
              <a:lnSpc>
                <a:spcPct val="107000"/>
              </a:lnSpc>
              <a:spcAft>
                <a:spcPts val="800"/>
              </a:spcAft>
            </a:pPr>
            <a:r>
              <a:rPr lang="en-ZA" sz="1800" dirty="0">
                <a:latin typeface="VAG Rounded LT Light" panose="02000403040000020004"/>
                <a:ea typeface="Verdana" panose="020B0604030504040204" pitchFamily="34" charset="0"/>
                <a:cs typeface="Calibri" panose="020F0502020204030204" pitchFamily="34" charset="0"/>
              </a:rPr>
              <a:t>DSIK manages and steers the </a:t>
            </a:r>
            <a:r>
              <a:rPr lang="en-ZA" sz="1800" dirty="0">
                <a:effectLst/>
                <a:latin typeface="VAG Rounded LT Light" panose="02000403040000020004"/>
                <a:ea typeface="Verdana" panose="020B0604030504040204" pitchFamily="34" charset="0"/>
                <a:cs typeface="Calibri" panose="020F0502020204030204" pitchFamily="34" charset="0"/>
              </a:rPr>
              <a:t>Farmer Business Simulation Games model rom the Zambia. </a:t>
            </a:r>
          </a:p>
        </p:txBody>
      </p:sp>
      <p:sp>
        <p:nvSpPr>
          <p:cNvPr id="18" name="Text Placeholder 17">
            <a:extLst>
              <a:ext uri="{FF2B5EF4-FFF2-40B4-BE49-F238E27FC236}">
                <a16:creationId xmlns:a16="http://schemas.microsoft.com/office/drawing/2014/main" id="{F20FE33D-433F-34A3-DB35-C04C2DE68DDA}"/>
              </a:ext>
            </a:extLst>
          </p:cNvPr>
          <p:cNvSpPr>
            <a:spLocks noGrp="1"/>
          </p:cNvSpPr>
          <p:nvPr>
            <p:ph type="body" sz="quarter" idx="10"/>
          </p:nvPr>
        </p:nvSpPr>
        <p:spPr>
          <a:xfrm rot="5400000">
            <a:off x="-729" y="1072809"/>
            <a:ext cx="2286000" cy="1816786"/>
          </a:xfrm>
        </p:spPr>
        <p:txBody>
          <a:bodyPr>
            <a:noAutofit/>
          </a:bodyPr>
          <a:lstStyle/>
          <a:p>
            <a:r>
              <a:rPr lang="en-ZA" sz="1600" dirty="0"/>
              <a:t>OURPUT 5: Enhanced Adaptive capacities of the targeted vulnerable - to meet their food and nutrition security and increase their incomes</a:t>
            </a:r>
          </a:p>
        </p:txBody>
      </p:sp>
      <p:sp>
        <p:nvSpPr>
          <p:cNvPr id="8" name="Text Placeholder 7">
            <a:extLst>
              <a:ext uri="{FF2B5EF4-FFF2-40B4-BE49-F238E27FC236}">
                <a16:creationId xmlns:a16="http://schemas.microsoft.com/office/drawing/2014/main" id="{C5C56342-B21D-D195-B0E3-AF22A3F7422D}"/>
              </a:ext>
            </a:extLst>
          </p:cNvPr>
          <p:cNvSpPr>
            <a:spLocks noGrp="1"/>
          </p:cNvSpPr>
          <p:nvPr>
            <p:ph type="body" sz="quarter" idx="11"/>
          </p:nvPr>
        </p:nvSpPr>
        <p:spPr>
          <a:xfrm rot="3156235">
            <a:off x="708862" y="3975712"/>
            <a:ext cx="961792" cy="2068081"/>
          </a:xfrm>
        </p:spPr>
        <p:txBody>
          <a:bodyPr>
            <a:noAutofit/>
          </a:bodyPr>
          <a:lstStyle/>
          <a:p>
            <a:r>
              <a:rPr lang="en-ZA" sz="1600" dirty="0">
                <a:effectLst/>
                <a:latin typeface="VAG Rounded LT Light" panose="02000403040000020004"/>
                <a:ea typeface="Verdana" panose="020B0604030504040204" pitchFamily="34" charset="0"/>
              </a:rPr>
              <a:t>Promotion of Small-Scale Entrepreneurship (DSIK)</a:t>
            </a:r>
          </a:p>
        </p:txBody>
      </p:sp>
      <p:pic>
        <p:nvPicPr>
          <p:cNvPr id="3" name="Picture Placeholder 15">
            <a:extLst>
              <a:ext uri="{FF2B5EF4-FFF2-40B4-BE49-F238E27FC236}">
                <a16:creationId xmlns:a16="http://schemas.microsoft.com/office/drawing/2014/main" id="{58A932A6-248E-2758-81BA-2EC95E77CB27}"/>
              </a:ext>
            </a:extLst>
          </p:cNvPr>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l="9874" r="9874"/>
          <a:stretch/>
        </p:blipFill>
        <p:spPr>
          <a:xfrm>
            <a:off x="5984398" y="838200"/>
            <a:ext cx="2362200" cy="1470502"/>
          </a:xfrm>
        </p:spPr>
      </p:pic>
      <p:pic>
        <p:nvPicPr>
          <p:cNvPr id="4" name="Picture Placeholder 15">
            <a:extLst>
              <a:ext uri="{FF2B5EF4-FFF2-40B4-BE49-F238E27FC236}">
                <a16:creationId xmlns:a16="http://schemas.microsoft.com/office/drawing/2014/main" id="{0AB0EB63-0E1C-53FA-33E9-6DE44E479890}"/>
              </a:ext>
            </a:extLst>
          </p:cNvPr>
          <p:cNvPicPr>
            <a:picLocks noChangeAspect="1"/>
          </p:cNvPicPr>
          <p:nvPr/>
        </p:nvPicPr>
        <p:blipFill>
          <a:blip r:embed="rId3">
            <a:extLst>
              <a:ext uri="{28A0092B-C50C-407E-A947-70E740481C1C}">
                <a14:useLocalDpi xmlns:a14="http://schemas.microsoft.com/office/drawing/2010/main" val="0"/>
              </a:ext>
            </a:extLst>
          </a:blip>
          <a:srcRect t="8571" b="8571"/>
          <a:stretch/>
        </p:blipFill>
        <p:spPr>
          <a:xfrm>
            <a:off x="5979075" y="2556350"/>
            <a:ext cx="2362200" cy="1470502"/>
          </a:xfrm>
          <a:prstGeom prst="rect">
            <a:avLst/>
          </a:prstGeom>
        </p:spPr>
      </p:pic>
      <p:pic>
        <p:nvPicPr>
          <p:cNvPr id="6" name="Picture Placeholder 15">
            <a:extLst>
              <a:ext uri="{FF2B5EF4-FFF2-40B4-BE49-F238E27FC236}">
                <a16:creationId xmlns:a16="http://schemas.microsoft.com/office/drawing/2014/main" id="{33F1D6DF-A8A4-7340-0FE5-F34062DFFBDE}"/>
              </a:ext>
            </a:extLst>
          </p:cNvPr>
          <p:cNvPicPr>
            <a:picLocks noChangeAspect="1"/>
          </p:cNvPicPr>
          <p:nvPr/>
        </p:nvPicPr>
        <p:blipFill>
          <a:blip r:embed="rId4" cstate="print">
            <a:extLst>
              <a:ext uri="{28A0092B-C50C-407E-A947-70E740481C1C}">
                <a14:useLocalDpi xmlns:a14="http://schemas.microsoft.com/office/drawing/2010/main" val="0"/>
              </a:ext>
            </a:extLst>
          </a:blip>
          <a:srcRect t="8381" b="8381"/>
          <a:stretch/>
        </p:blipFill>
        <p:spPr>
          <a:xfrm>
            <a:off x="5979075" y="4274500"/>
            <a:ext cx="2362200" cy="1470502"/>
          </a:xfrm>
          <a:prstGeom prst="rect">
            <a:avLst/>
          </a:prstGeom>
        </p:spPr>
      </p:pic>
    </p:spTree>
    <p:extLst>
      <p:ext uri="{BB962C8B-B14F-4D97-AF65-F5344CB8AC3E}">
        <p14:creationId xmlns:p14="http://schemas.microsoft.com/office/powerpoint/2010/main" val="2650339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937760"/>
          </a:xfrm>
        </p:spPr>
        <p:txBody>
          <a:bodyPr>
            <a:normAutofit/>
          </a:bodyPr>
          <a:lstStyle/>
          <a:p>
            <a:pPr marL="82296" indent="0">
              <a:buNone/>
            </a:pPr>
            <a:r>
              <a:rPr lang="en-ZA" dirty="0">
                <a:latin typeface="VAG Rounded LT Light" panose="02000403040000020004"/>
                <a:ea typeface="Verdana" panose="020B0604030504040204" pitchFamily="34" charset="0"/>
              </a:rPr>
              <a:t>1. Strategic Focus &amp; Results Areas</a:t>
            </a:r>
          </a:p>
          <a:p>
            <a:pPr marL="82296" indent="0">
              <a:buNone/>
            </a:pPr>
            <a:r>
              <a:rPr lang="en-ZA" dirty="0">
                <a:latin typeface="VAG Rounded LT Light" panose="02000403040000020004"/>
                <a:ea typeface="Verdana" panose="020B0604030504040204" pitchFamily="34" charset="0"/>
              </a:rPr>
              <a:t>2. Overview of Programmes Implemented</a:t>
            </a:r>
          </a:p>
          <a:p>
            <a:pPr marL="82296" indent="0">
              <a:buNone/>
            </a:pPr>
            <a:r>
              <a:rPr lang="en-ZA" dirty="0">
                <a:latin typeface="VAG Rounded LT Light" panose="02000403040000020004"/>
                <a:ea typeface="Verdana" panose="020B0604030504040204" pitchFamily="34" charset="0"/>
              </a:rPr>
              <a:t>3. Education Programmes 4. Survival and Vocational Skills </a:t>
            </a:r>
          </a:p>
          <a:p>
            <a:pPr marL="82296" indent="0">
              <a:buNone/>
            </a:pPr>
            <a:r>
              <a:rPr lang="en-ZA" dirty="0">
                <a:latin typeface="VAG Rounded LT Light" panose="02000403040000020004"/>
                <a:ea typeface="Verdana" panose="020B0604030504040204" pitchFamily="34" charset="0"/>
              </a:rPr>
              <a:t>5. Health Programmes </a:t>
            </a:r>
          </a:p>
          <a:p>
            <a:pPr marL="82296" indent="0">
              <a:buNone/>
            </a:pPr>
            <a:r>
              <a:rPr lang="en-ZA" dirty="0">
                <a:latin typeface="VAG Rounded LT Light" panose="02000403040000020004"/>
                <a:ea typeface="Verdana" panose="020B0604030504040204" pitchFamily="34" charset="0"/>
              </a:rPr>
              <a:t>6. WASH Programmes </a:t>
            </a:r>
          </a:p>
          <a:p>
            <a:pPr marL="82296" indent="0">
              <a:buNone/>
            </a:pPr>
            <a:r>
              <a:rPr lang="en-ZA" dirty="0">
                <a:latin typeface="VAG Rounded LT Light" panose="02000403040000020004"/>
                <a:ea typeface="Verdana" panose="020B0604030504040204" pitchFamily="34" charset="0"/>
              </a:rPr>
              <a:t>7. Adaptation Programmes</a:t>
            </a:r>
          </a:p>
          <a:p>
            <a:pPr marL="82296" indent="0">
              <a:buNone/>
            </a:pPr>
            <a:r>
              <a:rPr lang="en-ZA" dirty="0">
                <a:latin typeface="VAG Rounded LT Light" panose="02000403040000020004"/>
                <a:ea typeface="Verdana" panose="020B0604030504040204" pitchFamily="34" charset="0"/>
              </a:rPr>
              <a:t>8. Organisational Development </a:t>
            </a:r>
          </a:p>
          <a:p>
            <a:pPr marL="82296" indent="0">
              <a:buNone/>
            </a:pPr>
            <a:r>
              <a:rPr lang="en-ZA" dirty="0">
                <a:latin typeface="VAG Rounded LT Light" panose="02000403040000020004"/>
                <a:ea typeface="Verdana" panose="020B0604030504040204" pitchFamily="34" charset="0"/>
              </a:rPr>
              <a:t>9. Response to Disasters in 2022</a:t>
            </a:r>
          </a:p>
          <a:p>
            <a:pPr marL="82296" indent="0">
              <a:buNone/>
            </a:pPr>
            <a:r>
              <a:rPr lang="en-ZA" dirty="0">
                <a:latin typeface="VAG Rounded LT Light" panose="02000403040000020004"/>
                <a:ea typeface="Verdana" panose="020B0604030504040204" pitchFamily="34" charset="0"/>
              </a:rPr>
              <a:t>10. Prospective Projects </a:t>
            </a:r>
          </a:p>
          <a:p>
            <a:pPr marL="82296" indent="0">
              <a:buNone/>
            </a:pPr>
            <a:r>
              <a:rPr lang="en-ZA" dirty="0">
                <a:latin typeface="VAG Rounded LT Light" panose="02000403040000020004"/>
                <a:ea typeface="Verdana" panose="020B0604030504040204" pitchFamily="34" charset="0"/>
              </a:rPr>
              <a:t>11. Conclusions</a:t>
            </a:r>
          </a:p>
          <a:p>
            <a:pPr marL="82296" indent="0">
              <a:buNone/>
            </a:pPr>
            <a:endParaRPr lang="en-ZA" dirty="0">
              <a:latin typeface="VAG Rounded LT Light" panose="02000403040000020004"/>
            </a:endParaRPr>
          </a:p>
          <a:p>
            <a:pPr marL="82296" indent="0">
              <a:buNone/>
            </a:pPr>
            <a:endParaRPr lang="en-ZA" dirty="0">
              <a:latin typeface="VAG Rounded LT Light" panose="02000403040000020004"/>
            </a:endParaRPr>
          </a:p>
        </p:txBody>
      </p:sp>
      <p:sp>
        <p:nvSpPr>
          <p:cNvPr id="6" name="Title 5">
            <a:extLst>
              <a:ext uri="{FF2B5EF4-FFF2-40B4-BE49-F238E27FC236}">
                <a16:creationId xmlns:a16="http://schemas.microsoft.com/office/drawing/2014/main" id="{A9DF5AA6-E76F-4F94-C23E-E64BA978D506}"/>
              </a:ext>
            </a:extLst>
          </p:cNvPr>
          <p:cNvSpPr>
            <a:spLocks noGrp="1"/>
          </p:cNvSpPr>
          <p:nvPr>
            <p:ph type="title"/>
          </p:nvPr>
        </p:nvSpPr>
        <p:spPr/>
        <p:txBody>
          <a:bodyPr/>
          <a:lstStyle/>
          <a:p>
            <a:r>
              <a:rPr lang="en-ZA" dirty="0"/>
              <a:t>Presentation Outline</a:t>
            </a:r>
          </a:p>
        </p:txBody>
      </p:sp>
    </p:spTree>
    <p:extLst>
      <p:ext uri="{BB962C8B-B14F-4D97-AF65-F5344CB8AC3E}">
        <p14:creationId xmlns:p14="http://schemas.microsoft.com/office/powerpoint/2010/main" val="22805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FF7EF-5464-AD67-C622-A4333397EC8A}"/>
              </a:ext>
            </a:extLst>
          </p:cNvPr>
          <p:cNvSpPr>
            <a:spLocks noGrp="1"/>
          </p:cNvSpPr>
          <p:nvPr>
            <p:ph type="title"/>
          </p:nvPr>
        </p:nvSpPr>
        <p:spPr/>
        <p:txBody>
          <a:bodyPr>
            <a:noAutofit/>
          </a:bodyPr>
          <a:lstStyle/>
          <a:p>
            <a:br>
              <a:rPr lang="en-US" sz="2400" dirty="0">
                <a:solidFill>
                  <a:srgbClr val="0070C0"/>
                </a:solidFill>
                <a:effectLst/>
                <a:latin typeface="VAG Rounded LT Light" panose="02000403040000020004"/>
                <a:ea typeface="Calibri" panose="020F0502020204030204" pitchFamily="34" charset="0"/>
                <a:cs typeface="Times New Roman" panose="02020603050405020304" pitchFamily="18" charset="0"/>
              </a:rPr>
            </a:br>
            <a:r>
              <a:rPr lang="en-US" sz="2400" dirty="0">
                <a:solidFill>
                  <a:srgbClr val="0070C0"/>
                </a:solidFill>
                <a:effectLst/>
                <a:latin typeface="VAG Rounded LT Light" panose="02000403040000020004"/>
                <a:ea typeface="Calibri" panose="020F0502020204030204" pitchFamily="34" charset="0"/>
                <a:cs typeface="Times New Roman" panose="02020603050405020304" pitchFamily="18" charset="0"/>
              </a:rPr>
              <a:t>7. Adaptation Projects – Entrepreneurship (DISK) (II)</a:t>
            </a:r>
            <a:endParaRPr lang="en-ZA" sz="2400" dirty="0">
              <a:solidFill>
                <a:srgbClr val="0070C0"/>
              </a:solidFill>
              <a:latin typeface="VAG Rounded LT Light" panose="02000403040000020004"/>
            </a:endParaRPr>
          </a:p>
        </p:txBody>
      </p:sp>
      <p:sp>
        <p:nvSpPr>
          <p:cNvPr id="18" name="Text Placeholder 17">
            <a:extLst>
              <a:ext uri="{FF2B5EF4-FFF2-40B4-BE49-F238E27FC236}">
                <a16:creationId xmlns:a16="http://schemas.microsoft.com/office/drawing/2014/main" id="{F20FE33D-433F-34A3-DB35-C04C2DE68DDA}"/>
              </a:ext>
            </a:extLst>
          </p:cNvPr>
          <p:cNvSpPr>
            <a:spLocks noGrp="1"/>
          </p:cNvSpPr>
          <p:nvPr>
            <p:ph type="body" sz="quarter" idx="10"/>
          </p:nvPr>
        </p:nvSpPr>
        <p:spPr>
          <a:xfrm rot="5400000">
            <a:off x="-729" y="1072809"/>
            <a:ext cx="2286000" cy="1816786"/>
          </a:xfrm>
        </p:spPr>
        <p:txBody>
          <a:bodyPr>
            <a:noAutofit/>
          </a:bodyPr>
          <a:lstStyle/>
          <a:p>
            <a:r>
              <a:rPr lang="en-ZA" sz="1600" dirty="0"/>
              <a:t>OURPUT 5: Enhanced Adaptive capacities of the targeted vulnerable - to meet their food and nutrition security and increase their incomes</a:t>
            </a:r>
          </a:p>
        </p:txBody>
      </p:sp>
      <p:sp>
        <p:nvSpPr>
          <p:cNvPr id="8" name="Text Placeholder 7">
            <a:extLst>
              <a:ext uri="{FF2B5EF4-FFF2-40B4-BE49-F238E27FC236}">
                <a16:creationId xmlns:a16="http://schemas.microsoft.com/office/drawing/2014/main" id="{C5C56342-B21D-D195-B0E3-AF22A3F7422D}"/>
              </a:ext>
            </a:extLst>
          </p:cNvPr>
          <p:cNvSpPr>
            <a:spLocks noGrp="1"/>
          </p:cNvSpPr>
          <p:nvPr>
            <p:ph type="body" sz="quarter" idx="11"/>
          </p:nvPr>
        </p:nvSpPr>
        <p:spPr>
          <a:xfrm rot="2055288">
            <a:off x="632663" y="3106833"/>
            <a:ext cx="961792" cy="2068081"/>
          </a:xfrm>
        </p:spPr>
        <p:txBody>
          <a:bodyPr>
            <a:noAutofit/>
          </a:bodyPr>
          <a:lstStyle/>
          <a:p>
            <a:r>
              <a:rPr lang="en-ZA" sz="1600" dirty="0">
                <a:effectLst/>
                <a:latin typeface="VAG Rounded LT Light" panose="02000403040000020004"/>
                <a:ea typeface="Verdana" panose="020B0604030504040204" pitchFamily="34" charset="0"/>
              </a:rPr>
              <a:t>Promotion of Small-Scale Entrepreneurship (DSIK)</a:t>
            </a:r>
          </a:p>
        </p:txBody>
      </p:sp>
      <p:graphicFrame>
        <p:nvGraphicFramePr>
          <p:cNvPr id="5" name="Table 4">
            <a:extLst>
              <a:ext uri="{FF2B5EF4-FFF2-40B4-BE49-F238E27FC236}">
                <a16:creationId xmlns:a16="http://schemas.microsoft.com/office/drawing/2014/main" id="{5A2E407D-8CCF-B665-A18C-3854DAF59E05}"/>
              </a:ext>
            </a:extLst>
          </p:cNvPr>
          <p:cNvGraphicFramePr>
            <a:graphicFrameLocks noGrp="1"/>
          </p:cNvGraphicFramePr>
          <p:nvPr>
            <p:extLst>
              <p:ext uri="{D42A27DB-BD31-4B8C-83A1-F6EECF244321}">
                <p14:modId xmlns:p14="http://schemas.microsoft.com/office/powerpoint/2010/main" val="3634618491"/>
              </p:ext>
            </p:extLst>
          </p:nvPr>
        </p:nvGraphicFramePr>
        <p:xfrm>
          <a:off x="2063917" y="838200"/>
          <a:ext cx="6775283" cy="5082601"/>
        </p:xfrm>
        <a:graphic>
          <a:graphicData uri="http://schemas.openxmlformats.org/drawingml/2006/table">
            <a:tbl>
              <a:tblPr firstRow="1" firstCol="1" bandRow="1">
                <a:tableStyleId>{5C22544A-7EE6-4342-B048-85BDC9FD1C3A}</a:tableStyleId>
              </a:tblPr>
              <a:tblGrid>
                <a:gridCol w="1053990">
                  <a:extLst>
                    <a:ext uri="{9D8B030D-6E8A-4147-A177-3AD203B41FA5}">
                      <a16:colId xmlns:a16="http://schemas.microsoft.com/office/drawing/2014/main" val="2834576409"/>
                    </a:ext>
                  </a:extLst>
                </a:gridCol>
                <a:gridCol w="920693">
                  <a:extLst>
                    <a:ext uri="{9D8B030D-6E8A-4147-A177-3AD203B41FA5}">
                      <a16:colId xmlns:a16="http://schemas.microsoft.com/office/drawing/2014/main" val="1411659912"/>
                    </a:ext>
                  </a:extLst>
                </a:gridCol>
                <a:gridCol w="1066800">
                  <a:extLst>
                    <a:ext uri="{9D8B030D-6E8A-4147-A177-3AD203B41FA5}">
                      <a16:colId xmlns:a16="http://schemas.microsoft.com/office/drawing/2014/main" val="3206889970"/>
                    </a:ext>
                  </a:extLst>
                </a:gridCol>
                <a:gridCol w="609600">
                  <a:extLst>
                    <a:ext uri="{9D8B030D-6E8A-4147-A177-3AD203B41FA5}">
                      <a16:colId xmlns:a16="http://schemas.microsoft.com/office/drawing/2014/main" val="3274592348"/>
                    </a:ext>
                  </a:extLst>
                </a:gridCol>
                <a:gridCol w="762000">
                  <a:extLst>
                    <a:ext uri="{9D8B030D-6E8A-4147-A177-3AD203B41FA5}">
                      <a16:colId xmlns:a16="http://schemas.microsoft.com/office/drawing/2014/main" val="1101939542"/>
                    </a:ext>
                  </a:extLst>
                </a:gridCol>
                <a:gridCol w="2362200">
                  <a:extLst>
                    <a:ext uri="{9D8B030D-6E8A-4147-A177-3AD203B41FA5}">
                      <a16:colId xmlns:a16="http://schemas.microsoft.com/office/drawing/2014/main" val="3736287221"/>
                    </a:ext>
                  </a:extLst>
                </a:gridCol>
              </a:tblGrid>
              <a:tr h="713219">
                <a:tc>
                  <a:txBody>
                    <a:bodyPr/>
                    <a:lstStyle/>
                    <a:p>
                      <a:pPr>
                        <a:lnSpc>
                          <a:spcPct val="107000"/>
                        </a:lnSpc>
                        <a:spcAft>
                          <a:spcPts val="800"/>
                        </a:spcAft>
                      </a:pPr>
                      <a:endParaRPr lang="en-ZA" sz="1400" b="0" dirty="0">
                        <a:effectLst/>
                        <a:latin typeface="VAG Rounded LT Light" panose="02000403040000020004"/>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ZA" sz="1400" b="0" dirty="0">
                          <a:effectLst/>
                          <a:latin typeface="VAG Rounded LT Light" panose="02000403040000020004"/>
                        </a:rPr>
                        <a:t># of trainings Previously</a:t>
                      </a:r>
                      <a:endParaRPr lang="en-ZA" sz="1400" b="0" dirty="0">
                        <a:effectLst/>
                        <a:latin typeface="VAG Rounded LT Light" panose="02000403040000020004"/>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ZA" sz="1400" b="0" dirty="0">
                          <a:effectLst/>
                          <a:latin typeface="VAG Rounded LT Light" panose="02000403040000020004"/>
                        </a:rPr>
                        <a:t># of participants Previously</a:t>
                      </a:r>
                      <a:endParaRPr lang="en-ZA" sz="1400" b="0" dirty="0">
                        <a:effectLst/>
                        <a:latin typeface="VAG Rounded LT Light" panose="02000403040000020004"/>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ZA" sz="1400" b="0" dirty="0">
                          <a:effectLst/>
                          <a:latin typeface="VAG Rounded LT Light" panose="02000403040000020004"/>
                        </a:rPr>
                        <a:t>Males</a:t>
                      </a:r>
                      <a:endParaRPr lang="en-ZA" sz="1400" b="0" dirty="0">
                        <a:effectLst/>
                        <a:latin typeface="VAG Rounded LT Light" panose="02000403040000020004"/>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ZA" sz="1400" b="0" dirty="0">
                          <a:effectLst/>
                          <a:latin typeface="VAG Rounded LT Light" panose="02000403040000020004"/>
                        </a:rPr>
                        <a:t>Females</a:t>
                      </a:r>
                      <a:endParaRPr lang="en-ZA" sz="1400" b="0" dirty="0">
                        <a:effectLst/>
                        <a:latin typeface="VAG Rounded LT Light" panose="02000403040000020004"/>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ZA" sz="1400" b="0" dirty="0">
                          <a:effectLst/>
                          <a:latin typeface="VAG Rounded LT Light" panose="02000403040000020004"/>
                        </a:rPr>
                        <a:t>Comments</a:t>
                      </a:r>
                      <a:endParaRPr lang="en-ZA" sz="1400" b="0" dirty="0">
                        <a:effectLst/>
                        <a:latin typeface="VAG Rounded LT Light" panose="02000403040000020004"/>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84877830"/>
                  </a:ext>
                </a:extLst>
              </a:tr>
              <a:tr h="519238">
                <a:tc>
                  <a:txBody>
                    <a:bodyPr/>
                    <a:lstStyle/>
                    <a:p>
                      <a:pPr>
                        <a:lnSpc>
                          <a:spcPct val="107000"/>
                        </a:lnSpc>
                        <a:spcAft>
                          <a:spcPts val="800"/>
                        </a:spcAft>
                      </a:pPr>
                      <a:r>
                        <a:rPr lang="en-ZA" sz="1400">
                          <a:effectLst/>
                          <a:latin typeface="VAG Rounded LT Light" panose="02000403040000020004"/>
                        </a:rPr>
                        <a:t>Choma</a:t>
                      </a:r>
                      <a:endParaRPr lang="en-ZA" sz="1400">
                        <a:effectLst/>
                        <a:latin typeface="VAG Rounded LT Light" panose="02000403040000020004"/>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ZA" sz="1400">
                          <a:effectLst/>
                          <a:latin typeface="VAG Rounded LT Light" panose="02000403040000020004"/>
                        </a:rPr>
                        <a:t>6</a:t>
                      </a:r>
                      <a:endParaRPr lang="en-ZA" sz="1400">
                        <a:effectLst/>
                        <a:latin typeface="VAG Rounded LT Light" panose="02000403040000020004"/>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ZA" sz="1400" dirty="0">
                          <a:effectLst/>
                          <a:latin typeface="VAG Rounded LT Light" panose="02000403040000020004"/>
                        </a:rPr>
                        <a:t>137</a:t>
                      </a:r>
                      <a:endParaRPr lang="en-ZA" sz="1400" dirty="0">
                        <a:effectLst/>
                        <a:latin typeface="VAG Rounded LT Light" panose="02000403040000020004"/>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ZA" sz="1400">
                          <a:effectLst/>
                          <a:latin typeface="VAG Rounded LT Light" panose="02000403040000020004"/>
                        </a:rPr>
                        <a:t>14</a:t>
                      </a:r>
                      <a:endParaRPr lang="en-ZA" sz="1400">
                        <a:effectLst/>
                        <a:latin typeface="VAG Rounded LT Light" panose="02000403040000020004"/>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ZA" sz="1400">
                          <a:effectLst/>
                          <a:latin typeface="VAG Rounded LT Light" panose="02000403040000020004"/>
                        </a:rPr>
                        <a:t>123</a:t>
                      </a:r>
                      <a:endParaRPr lang="en-ZA" sz="1400">
                        <a:effectLst/>
                        <a:latin typeface="VAG Rounded LT Light" panose="02000403040000020004"/>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ZA" sz="1400" dirty="0">
                          <a:effectLst/>
                          <a:latin typeface="VAG Rounded LT Light" panose="02000403040000020004"/>
                        </a:rPr>
                        <a:t>The trainings were successful. Some learners took time to internalise the solution.</a:t>
                      </a:r>
                      <a:endParaRPr lang="en-ZA" sz="1400" dirty="0">
                        <a:effectLst/>
                        <a:latin typeface="VAG Rounded LT Light" panose="02000403040000020004"/>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352731117"/>
                  </a:ext>
                </a:extLst>
              </a:tr>
              <a:tr h="280118">
                <a:tc>
                  <a:txBody>
                    <a:bodyPr/>
                    <a:lstStyle/>
                    <a:p>
                      <a:pPr>
                        <a:lnSpc>
                          <a:spcPct val="107000"/>
                        </a:lnSpc>
                        <a:spcAft>
                          <a:spcPts val="800"/>
                        </a:spcAft>
                      </a:pPr>
                      <a:r>
                        <a:rPr lang="en-ZA" sz="1400">
                          <a:effectLst/>
                          <a:latin typeface="VAG Rounded LT Light" panose="02000403040000020004"/>
                        </a:rPr>
                        <a:t>Lusaka East</a:t>
                      </a:r>
                      <a:endParaRPr lang="en-ZA" sz="1400">
                        <a:effectLst/>
                        <a:latin typeface="VAG Rounded LT Light" panose="02000403040000020004"/>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ZA" sz="1400">
                          <a:effectLst/>
                          <a:latin typeface="VAG Rounded LT Light" panose="02000403040000020004"/>
                        </a:rPr>
                        <a:t>4</a:t>
                      </a:r>
                      <a:endParaRPr lang="en-ZA" sz="1400">
                        <a:effectLst/>
                        <a:latin typeface="VAG Rounded LT Light" panose="02000403040000020004"/>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ZA" sz="1400">
                          <a:effectLst/>
                          <a:latin typeface="VAG Rounded LT Light" panose="02000403040000020004"/>
                        </a:rPr>
                        <a:t>83</a:t>
                      </a:r>
                      <a:endParaRPr lang="en-ZA" sz="1400">
                        <a:effectLst/>
                        <a:latin typeface="VAG Rounded LT Light" panose="02000403040000020004"/>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ZA" sz="1400">
                          <a:effectLst/>
                          <a:latin typeface="VAG Rounded LT Light" panose="02000403040000020004"/>
                        </a:rPr>
                        <a:t>36</a:t>
                      </a:r>
                      <a:endParaRPr lang="en-ZA" sz="1400">
                        <a:effectLst/>
                        <a:latin typeface="VAG Rounded LT Light" panose="02000403040000020004"/>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ZA" sz="1400">
                          <a:effectLst/>
                          <a:latin typeface="VAG Rounded LT Light" panose="02000403040000020004"/>
                        </a:rPr>
                        <a:t>48</a:t>
                      </a:r>
                      <a:endParaRPr lang="en-ZA" sz="1400">
                        <a:effectLst/>
                        <a:latin typeface="VAG Rounded LT Light" panose="02000403040000020004"/>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ZA" sz="1400" dirty="0">
                          <a:effectLst/>
                          <a:latin typeface="VAG Rounded LT Light" panose="02000403040000020004"/>
                        </a:rPr>
                        <a:t>All their trainings were successful</a:t>
                      </a:r>
                      <a:endParaRPr lang="en-ZA" sz="1400" dirty="0">
                        <a:effectLst/>
                        <a:latin typeface="VAG Rounded LT Light" panose="02000403040000020004"/>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733032978"/>
                  </a:ext>
                </a:extLst>
              </a:tr>
              <a:tr h="467890">
                <a:tc>
                  <a:txBody>
                    <a:bodyPr/>
                    <a:lstStyle/>
                    <a:p>
                      <a:pPr>
                        <a:lnSpc>
                          <a:spcPct val="107000"/>
                        </a:lnSpc>
                        <a:spcAft>
                          <a:spcPts val="800"/>
                        </a:spcAft>
                      </a:pPr>
                      <a:r>
                        <a:rPr lang="en-ZA" sz="1400">
                          <a:effectLst/>
                          <a:latin typeface="VAG Rounded LT Light" panose="02000403040000020004"/>
                        </a:rPr>
                        <a:t>Lusaka Central</a:t>
                      </a:r>
                      <a:endParaRPr lang="en-ZA" sz="1400">
                        <a:effectLst/>
                        <a:latin typeface="VAG Rounded LT Light" panose="02000403040000020004"/>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ZA" sz="1400" dirty="0">
                          <a:effectLst/>
                          <a:latin typeface="VAG Rounded LT Light" panose="02000403040000020004"/>
                        </a:rPr>
                        <a:t>4</a:t>
                      </a:r>
                      <a:endParaRPr lang="en-ZA" sz="1400" dirty="0">
                        <a:effectLst/>
                        <a:latin typeface="VAG Rounded LT Light" panose="02000403040000020004"/>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ZA" sz="1400">
                          <a:effectLst/>
                          <a:latin typeface="VAG Rounded LT Light" panose="02000403040000020004"/>
                        </a:rPr>
                        <a:t>63</a:t>
                      </a:r>
                      <a:endParaRPr lang="en-ZA" sz="1400">
                        <a:effectLst/>
                        <a:latin typeface="VAG Rounded LT Light" panose="02000403040000020004"/>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ZA" sz="1400" dirty="0">
                          <a:effectLst/>
                          <a:latin typeface="VAG Rounded LT Light" panose="02000403040000020004"/>
                        </a:rPr>
                        <a:t>21</a:t>
                      </a:r>
                      <a:endParaRPr lang="en-ZA" sz="1400" dirty="0">
                        <a:effectLst/>
                        <a:latin typeface="VAG Rounded LT Light" panose="02000403040000020004"/>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ZA" sz="1400">
                          <a:effectLst/>
                          <a:latin typeface="VAG Rounded LT Light" panose="02000403040000020004"/>
                        </a:rPr>
                        <a:t>42</a:t>
                      </a:r>
                      <a:endParaRPr lang="en-ZA" sz="1400">
                        <a:effectLst/>
                        <a:latin typeface="VAG Rounded LT Light" panose="02000403040000020004"/>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ZA" sz="1400" dirty="0">
                          <a:effectLst/>
                          <a:latin typeface="VAG Rounded LT Light" panose="02000403040000020004"/>
                        </a:rPr>
                        <a:t>All their trainings were successful</a:t>
                      </a:r>
                      <a:endParaRPr lang="en-ZA" sz="1400" dirty="0">
                        <a:effectLst/>
                        <a:latin typeface="VAG Rounded LT Light" panose="02000403040000020004"/>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341549975"/>
                  </a:ext>
                </a:extLst>
              </a:tr>
              <a:tr h="280118">
                <a:tc>
                  <a:txBody>
                    <a:bodyPr/>
                    <a:lstStyle/>
                    <a:p>
                      <a:pPr>
                        <a:lnSpc>
                          <a:spcPct val="107000"/>
                        </a:lnSpc>
                        <a:spcAft>
                          <a:spcPts val="800"/>
                        </a:spcAft>
                      </a:pPr>
                      <a:r>
                        <a:rPr lang="en-ZA" sz="1400">
                          <a:effectLst/>
                          <a:latin typeface="VAG Rounded LT Light" panose="02000403040000020004"/>
                        </a:rPr>
                        <a:t>Lusaka West</a:t>
                      </a:r>
                      <a:endParaRPr lang="en-ZA" sz="1400">
                        <a:effectLst/>
                        <a:latin typeface="VAG Rounded LT Light" panose="02000403040000020004"/>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ZA" sz="1400">
                          <a:effectLst/>
                          <a:latin typeface="VAG Rounded LT Light" panose="02000403040000020004"/>
                        </a:rPr>
                        <a:t>6</a:t>
                      </a:r>
                      <a:endParaRPr lang="en-ZA" sz="1400">
                        <a:effectLst/>
                        <a:latin typeface="VAG Rounded LT Light" panose="02000403040000020004"/>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ZA" sz="1400">
                          <a:effectLst/>
                          <a:latin typeface="VAG Rounded LT Light" panose="02000403040000020004"/>
                        </a:rPr>
                        <a:t>114</a:t>
                      </a:r>
                      <a:endParaRPr lang="en-ZA" sz="1400">
                        <a:effectLst/>
                        <a:latin typeface="VAG Rounded LT Light" panose="02000403040000020004"/>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ZA" sz="1400">
                          <a:effectLst/>
                          <a:latin typeface="VAG Rounded LT Light" panose="02000403040000020004"/>
                        </a:rPr>
                        <a:t>47</a:t>
                      </a:r>
                      <a:endParaRPr lang="en-ZA" sz="1400">
                        <a:effectLst/>
                        <a:latin typeface="VAG Rounded LT Light" panose="02000403040000020004"/>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ZA" sz="1400">
                          <a:effectLst/>
                          <a:latin typeface="VAG Rounded LT Light" panose="02000403040000020004"/>
                        </a:rPr>
                        <a:t>67</a:t>
                      </a:r>
                      <a:endParaRPr lang="en-ZA" sz="1400">
                        <a:effectLst/>
                        <a:latin typeface="VAG Rounded LT Light" panose="02000403040000020004"/>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ZA" sz="1400">
                          <a:effectLst/>
                          <a:latin typeface="VAG Rounded LT Light" panose="02000403040000020004"/>
                        </a:rPr>
                        <a:t>All their trainings were successful</a:t>
                      </a:r>
                      <a:endParaRPr lang="en-ZA" sz="1400">
                        <a:effectLst/>
                        <a:latin typeface="VAG Rounded LT Light" panose="02000403040000020004"/>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236886293"/>
                  </a:ext>
                </a:extLst>
              </a:tr>
              <a:tr h="280118">
                <a:tc>
                  <a:txBody>
                    <a:bodyPr/>
                    <a:lstStyle/>
                    <a:p>
                      <a:pPr>
                        <a:lnSpc>
                          <a:spcPct val="107000"/>
                        </a:lnSpc>
                        <a:spcAft>
                          <a:spcPts val="800"/>
                        </a:spcAft>
                      </a:pPr>
                      <a:r>
                        <a:rPr lang="en-ZA" sz="1400">
                          <a:effectLst/>
                          <a:latin typeface="VAG Rounded LT Light" panose="02000403040000020004"/>
                        </a:rPr>
                        <a:t>Livingstone</a:t>
                      </a:r>
                      <a:endParaRPr lang="en-ZA" sz="1400">
                        <a:effectLst/>
                        <a:latin typeface="VAG Rounded LT Light" panose="02000403040000020004"/>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ZA" sz="1400">
                          <a:effectLst/>
                          <a:latin typeface="VAG Rounded LT Light" panose="02000403040000020004"/>
                        </a:rPr>
                        <a:t>6</a:t>
                      </a:r>
                      <a:endParaRPr lang="en-ZA" sz="1400">
                        <a:effectLst/>
                        <a:latin typeface="VAG Rounded LT Light" panose="02000403040000020004"/>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ZA" sz="1400">
                          <a:effectLst/>
                          <a:latin typeface="VAG Rounded LT Light" panose="02000403040000020004"/>
                        </a:rPr>
                        <a:t>127</a:t>
                      </a:r>
                      <a:endParaRPr lang="en-ZA" sz="1400">
                        <a:effectLst/>
                        <a:latin typeface="VAG Rounded LT Light" panose="02000403040000020004"/>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ZA" sz="1400">
                          <a:effectLst/>
                          <a:latin typeface="VAG Rounded LT Light" panose="02000403040000020004"/>
                        </a:rPr>
                        <a:t>93</a:t>
                      </a:r>
                      <a:endParaRPr lang="en-ZA" sz="1400">
                        <a:effectLst/>
                        <a:latin typeface="VAG Rounded LT Light" panose="02000403040000020004"/>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ZA" sz="1400">
                          <a:effectLst/>
                          <a:latin typeface="VAG Rounded LT Light" panose="02000403040000020004"/>
                        </a:rPr>
                        <a:t>37</a:t>
                      </a:r>
                      <a:endParaRPr lang="en-ZA" sz="1400">
                        <a:effectLst/>
                        <a:latin typeface="VAG Rounded LT Light" panose="02000403040000020004"/>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ZA" sz="1400" dirty="0">
                          <a:effectLst/>
                          <a:latin typeface="VAG Rounded LT Light" panose="02000403040000020004"/>
                        </a:rPr>
                        <a:t>All their trainings were successful</a:t>
                      </a:r>
                      <a:endParaRPr lang="en-ZA" sz="1400" dirty="0">
                        <a:effectLst/>
                        <a:latin typeface="VAG Rounded LT Light" panose="02000403040000020004"/>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731865613"/>
                  </a:ext>
                </a:extLst>
              </a:tr>
              <a:tr h="280118">
                <a:tc>
                  <a:txBody>
                    <a:bodyPr/>
                    <a:lstStyle/>
                    <a:p>
                      <a:pPr>
                        <a:lnSpc>
                          <a:spcPct val="107000"/>
                        </a:lnSpc>
                        <a:spcAft>
                          <a:spcPts val="800"/>
                        </a:spcAft>
                      </a:pPr>
                      <a:r>
                        <a:rPr lang="en-ZA" sz="1400">
                          <a:effectLst/>
                          <a:latin typeface="VAG Rounded LT Light" panose="02000403040000020004"/>
                        </a:rPr>
                        <a:t>Mansa</a:t>
                      </a:r>
                      <a:endParaRPr lang="en-ZA" sz="1400">
                        <a:effectLst/>
                        <a:latin typeface="VAG Rounded LT Light" panose="02000403040000020004"/>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ZA" sz="1400">
                          <a:effectLst/>
                          <a:latin typeface="VAG Rounded LT Light" panose="02000403040000020004"/>
                        </a:rPr>
                        <a:t>4</a:t>
                      </a:r>
                      <a:endParaRPr lang="en-ZA" sz="1400">
                        <a:effectLst/>
                        <a:latin typeface="VAG Rounded LT Light" panose="02000403040000020004"/>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ZA" sz="1400">
                          <a:effectLst/>
                          <a:latin typeface="VAG Rounded LT Light" panose="02000403040000020004"/>
                        </a:rPr>
                        <a:t>103</a:t>
                      </a:r>
                      <a:endParaRPr lang="en-ZA" sz="1400">
                        <a:effectLst/>
                        <a:latin typeface="VAG Rounded LT Light" panose="02000403040000020004"/>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ZA" sz="1400" dirty="0">
                          <a:effectLst/>
                          <a:latin typeface="VAG Rounded LT Light" panose="02000403040000020004"/>
                        </a:rPr>
                        <a:t>41</a:t>
                      </a:r>
                      <a:endParaRPr lang="en-ZA" sz="1400" dirty="0">
                        <a:effectLst/>
                        <a:latin typeface="VAG Rounded LT Light" panose="02000403040000020004"/>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ZA" sz="1400">
                          <a:effectLst/>
                          <a:latin typeface="VAG Rounded LT Light" panose="02000403040000020004"/>
                        </a:rPr>
                        <a:t>62</a:t>
                      </a:r>
                      <a:endParaRPr lang="en-ZA" sz="1400">
                        <a:effectLst/>
                        <a:latin typeface="VAG Rounded LT Light" panose="02000403040000020004"/>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ZA" sz="1400" dirty="0">
                          <a:effectLst/>
                          <a:latin typeface="VAG Rounded LT Light" panose="02000403040000020004"/>
                        </a:rPr>
                        <a:t>All  trainings were successful</a:t>
                      </a:r>
                      <a:endParaRPr lang="en-ZA" sz="1400" dirty="0">
                        <a:effectLst/>
                        <a:latin typeface="VAG Rounded LT Light" panose="02000403040000020004"/>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269916070"/>
                  </a:ext>
                </a:extLst>
              </a:tr>
              <a:tr h="490205">
                <a:tc>
                  <a:txBody>
                    <a:bodyPr/>
                    <a:lstStyle/>
                    <a:p>
                      <a:pPr>
                        <a:lnSpc>
                          <a:spcPct val="107000"/>
                        </a:lnSpc>
                        <a:spcAft>
                          <a:spcPts val="800"/>
                        </a:spcAft>
                      </a:pPr>
                      <a:r>
                        <a:rPr lang="en-ZA" sz="1400">
                          <a:effectLst/>
                          <a:latin typeface="VAG Rounded LT Light" panose="02000403040000020004"/>
                        </a:rPr>
                        <a:t>Petauke</a:t>
                      </a:r>
                      <a:endParaRPr lang="en-ZA" sz="1400">
                        <a:effectLst/>
                        <a:latin typeface="VAG Rounded LT Light" panose="02000403040000020004"/>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ZA" sz="1400">
                          <a:effectLst/>
                          <a:latin typeface="VAG Rounded LT Light" panose="02000403040000020004"/>
                        </a:rPr>
                        <a:t>6</a:t>
                      </a:r>
                      <a:endParaRPr lang="en-ZA" sz="1400">
                        <a:effectLst/>
                        <a:latin typeface="VAG Rounded LT Light" panose="02000403040000020004"/>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ZA" sz="1400">
                          <a:effectLst/>
                          <a:latin typeface="VAG Rounded LT Light" panose="02000403040000020004"/>
                        </a:rPr>
                        <a:t>140</a:t>
                      </a:r>
                      <a:endParaRPr lang="en-ZA" sz="1400">
                        <a:effectLst/>
                        <a:latin typeface="VAG Rounded LT Light" panose="02000403040000020004"/>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ZA" sz="1400">
                          <a:effectLst/>
                          <a:latin typeface="VAG Rounded LT Light" panose="02000403040000020004"/>
                        </a:rPr>
                        <a:t>37</a:t>
                      </a:r>
                      <a:endParaRPr lang="en-ZA" sz="1400">
                        <a:effectLst/>
                        <a:latin typeface="VAG Rounded LT Light" panose="02000403040000020004"/>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ZA" sz="1400">
                          <a:effectLst/>
                          <a:latin typeface="VAG Rounded LT Light" panose="02000403040000020004"/>
                        </a:rPr>
                        <a:t>102</a:t>
                      </a:r>
                      <a:endParaRPr lang="en-ZA" sz="1400">
                        <a:effectLst/>
                        <a:latin typeface="VAG Rounded LT Light" panose="02000403040000020004"/>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ZA" sz="1400" dirty="0">
                          <a:effectLst/>
                          <a:latin typeface="VAG Rounded LT Light" panose="02000403040000020004"/>
                        </a:rPr>
                        <a:t>Trainings were successful and more people want to learn</a:t>
                      </a:r>
                      <a:endParaRPr lang="en-ZA" sz="1400" dirty="0">
                        <a:effectLst/>
                        <a:latin typeface="VAG Rounded LT Light" panose="02000403040000020004"/>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929310652"/>
                  </a:ext>
                </a:extLst>
              </a:tr>
              <a:tr h="346688">
                <a:tc>
                  <a:txBody>
                    <a:bodyPr/>
                    <a:lstStyle/>
                    <a:p>
                      <a:pPr>
                        <a:lnSpc>
                          <a:spcPct val="107000"/>
                        </a:lnSpc>
                        <a:spcAft>
                          <a:spcPts val="800"/>
                        </a:spcAft>
                      </a:pPr>
                      <a:r>
                        <a:rPr lang="en-ZA" sz="1400" dirty="0">
                          <a:effectLst/>
                          <a:latin typeface="VAG Rounded LT Light" panose="02000403040000020004"/>
                        </a:rPr>
                        <a:t>Western</a:t>
                      </a:r>
                      <a:endParaRPr lang="en-ZA" sz="1400" dirty="0">
                        <a:effectLst/>
                        <a:latin typeface="VAG Rounded LT Light" panose="02000403040000020004"/>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ZA" sz="1400">
                          <a:effectLst/>
                          <a:latin typeface="VAG Rounded LT Light" panose="02000403040000020004"/>
                        </a:rPr>
                        <a:t>3</a:t>
                      </a:r>
                      <a:endParaRPr lang="en-ZA" sz="1400">
                        <a:effectLst/>
                        <a:latin typeface="VAG Rounded LT Light" panose="02000403040000020004"/>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ZA" sz="1400" dirty="0">
                          <a:effectLst/>
                          <a:latin typeface="VAG Rounded LT Light" panose="02000403040000020004"/>
                        </a:rPr>
                        <a:t>60</a:t>
                      </a:r>
                      <a:endParaRPr lang="en-ZA" sz="1400" dirty="0">
                        <a:effectLst/>
                        <a:latin typeface="VAG Rounded LT Light" panose="02000403040000020004"/>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ZA" sz="1400">
                          <a:effectLst/>
                          <a:latin typeface="VAG Rounded LT Light" panose="02000403040000020004"/>
                        </a:rPr>
                        <a:t>27</a:t>
                      </a:r>
                      <a:endParaRPr lang="en-ZA" sz="1400">
                        <a:effectLst/>
                        <a:latin typeface="VAG Rounded LT Light" panose="02000403040000020004"/>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ZA" sz="1400" dirty="0">
                          <a:effectLst/>
                          <a:latin typeface="VAG Rounded LT Light" panose="02000403040000020004"/>
                        </a:rPr>
                        <a:t>33</a:t>
                      </a:r>
                      <a:endParaRPr lang="en-ZA" sz="1400" dirty="0">
                        <a:effectLst/>
                        <a:latin typeface="VAG Rounded LT Light" panose="02000403040000020004"/>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ZA" sz="1400" dirty="0">
                          <a:effectLst/>
                          <a:latin typeface="VAG Rounded LT Light" panose="02000403040000020004"/>
                        </a:rPr>
                        <a:t>All trainings were successful</a:t>
                      </a:r>
                      <a:endParaRPr lang="en-ZA" sz="1400" dirty="0">
                        <a:effectLst/>
                        <a:latin typeface="VAG Rounded LT Light" panose="02000403040000020004"/>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021765846"/>
                  </a:ext>
                </a:extLst>
              </a:tr>
              <a:tr h="490205">
                <a:tc>
                  <a:txBody>
                    <a:bodyPr/>
                    <a:lstStyle/>
                    <a:p>
                      <a:pPr>
                        <a:lnSpc>
                          <a:spcPct val="107000"/>
                        </a:lnSpc>
                        <a:spcAft>
                          <a:spcPts val="800"/>
                        </a:spcAft>
                      </a:pPr>
                      <a:r>
                        <a:rPr lang="en-ZA" sz="1400">
                          <a:effectLst/>
                          <a:latin typeface="VAG Rounded LT Light" panose="02000403040000020004"/>
                        </a:rPr>
                        <a:t>Zimbabwe</a:t>
                      </a:r>
                      <a:endParaRPr lang="en-ZA" sz="1400">
                        <a:effectLst/>
                        <a:latin typeface="VAG Rounded LT Light" panose="02000403040000020004"/>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ZA" sz="1400">
                          <a:effectLst/>
                          <a:latin typeface="VAG Rounded LT Light" panose="02000403040000020004"/>
                        </a:rPr>
                        <a:t>4</a:t>
                      </a:r>
                      <a:endParaRPr lang="en-ZA" sz="1400">
                        <a:effectLst/>
                        <a:latin typeface="VAG Rounded LT Light" panose="02000403040000020004"/>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ZA" sz="1400" dirty="0">
                          <a:effectLst/>
                          <a:latin typeface="VAG Rounded LT Light" panose="02000403040000020004"/>
                        </a:rPr>
                        <a:t>133</a:t>
                      </a:r>
                      <a:endParaRPr lang="en-ZA" sz="1400" dirty="0">
                        <a:effectLst/>
                        <a:latin typeface="VAG Rounded LT Light" panose="02000403040000020004"/>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ZA" sz="1400" dirty="0">
                          <a:effectLst/>
                          <a:latin typeface="VAG Rounded LT Light" panose="02000403040000020004"/>
                        </a:rPr>
                        <a:t>56</a:t>
                      </a:r>
                      <a:endParaRPr lang="en-ZA" sz="1400" dirty="0">
                        <a:effectLst/>
                        <a:latin typeface="VAG Rounded LT Light" panose="02000403040000020004"/>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ZA" sz="1400" dirty="0">
                          <a:effectLst/>
                          <a:latin typeface="VAG Rounded LT Light" panose="02000403040000020004"/>
                        </a:rPr>
                        <a:t>77</a:t>
                      </a:r>
                      <a:endParaRPr lang="en-ZA" sz="1400" dirty="0">
                        <a:effectLst/>
                        <a:latin typeface="VAG Rounded LT Light" panose="02000403040000020004"/>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ZA" sz="1400" dirty="0">
                          <a:effectLst/>
                          <a:latin typeface="VAG Rounded LT Light" panose="02000403040000020004"/>
                        </a:rPr>
                        <a:t>Trainings  delayed due  largely to outbreak of Covid-19.</a:t>
                      </a:r>
                      <a:endParaRPr lang="en-ZA" sz="1400" dirty="0">
                        <a:effectLst/>
                        <a:latin typeface="VAG Rounded LT Light" panose="02000403040000020004"/>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878756255"/>
                  </a:ext>
                </a:extLst>
              </a:tr>
              <a:tr h="280118">
                <a:tc>
                  <a:txBody>
                    <a:bodyPr/>
                    <a:lstStyle/>
                    <a:p>
                      <a:pPr>
                        <a:lnSpc>
                          <a:spcPct val="107000"/>
                        </a:lnSpc>
                        <a:spcAft>
                          <a:spcPts val="800"/>
                        </a:spcAft>
                      </a:pPr>
                      <a:r>
                        <a:rPr lang="en-ZA" sz="1400">
                          <a:effectLst/>
                          <a:latin typeface="VAG Rounded LT Light" panose="02000403040000020004"/>
                        </a:rPr>
                        <a:t>TOTAL</a:t>
                      </a:r>
                      <a:endParaRPr lang="en-ZA" sz="1400">
                        <a:effectLst/>
                        <a:latin typeface="VAG Rounded LT Light" panose="02000403040000020004"/>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ZA" sz="1400" dirty="0">
                          <a:effectLst/>
                          <a:latin typeface="VAG Rounded LT Light" panose="02000403040000020004"/>
                        </a:rPr>
                        <a:t>43</a:t>
                      </a:r>
                      <a:endParaRPr lang="en-ZA" sz="1400" dirty="0">
                        <a:effectLst/>
                        <a:latin typeface="VAG Rounded LT Light" panose="02000403040000020004"/>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ZA" sz="1400">
                          <a:effectLst/>
                          <a:latin typeface="VAG Rounded LT Light" panose="02000403040000020004"/>
                        </a:rPr>
                        <a:t>960</a:t>
                      </a:r>
                      <a:endParaRPr lang="en-ZA" sz="1400">
                        <a:effectLst/>
                        <a:latin typeface="VAG Rounded LT Light" panose="02000403040000020004"/>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ZA" sz="1400">
                          <a:effectLst/>
                          <a:latin typeface="VAG Rounded LT Light" panose="02000403040000020004"/>
                        </a:rPr>
                        <a:t>372</a:t>
                      </a:r>
                      <a:endParaRPr lang="en-ZA" sz="1400">
                        <a:effectLst/>
                        <a:latin typeface="VAG Rounded LT Light" panose="02000403040000020004"/>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ZA" sz="1400" dirty="0">
                          <a:effectLst/>
                          <a:latin typeface="VAG Rounded LT Light" panose="02000403040000020004"/>
                        </a:rPr>
                        <a:t>591</a:t>
                      </a:r>
                      <a:endParaRPr lang="en-ZA" sz="1400" dirty="0">
                        <a:effectLst/>
                        <a:latin typeface="VAG Rounded LT Light" panose="02000403040000020004"/>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ZA" sz="1400" dirty="0">
                          <a:effectLst/>
                          <a:latin typeface="VAG Rounded LT Light" panose="02000403040000020004"/>
                        </a:rPr>
                        <a:t> </a:t>
                      </a:r>
                      <a:endParaRPr lang="en-ZA" sz="1400" dirty="0">
                        <a:effectLst/>
                        <a:latin typeface="VAG Rounded LT Light" panose="02000403040000020004"/>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32127115"/>
                  </a:ext>
                </a:extLst>
              </a:tr>
            </a:tbl>
          </a:graphicData>
        </a:graphic>
      </p:graphicFrame>
    </p:spTree>
    <p:extLst>
      <p:ext uri="{BB962C8B-B14F-4D97-AF65-F5344CB8AC3E}">
        <p14:creationId xmlns:p14="http://schemas.microsoft.com/office/powerpoint/2010/main" val="3832868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FF7EF-5464-AD67-C622-A4333397EC8A}"/>
              </a:ext>
            </a:extLst>
          </p:cNvPr>
          <p:cNvSpPr>
            <a:spLocks noGrp="1"/>
          </p:cNvSpPr>
          <p:nvPr>
            <p:ph type="title"/>
          </p:nvPr>
        </p:nvSpPr>
        <p:spPr/>
        <p:txBody>
          <a:bodyPr>
            <a:noAutofit/>
          </a:bodyPr>
          <a:lstStyle/>
          <a:p>
            <a:br>
              <a:rPr lang="en-US" sz="2400" dirty="0">
                <a:solidFill>
                  <a:srgbClr val="0070C0"/>
                </a:solidFill>
                <a:effectLst/>
                <a:latin typeface="VAG Rounded LT Light" panose="02000403040000020004"/>
                <a:ea typeface="Calibri" panose="020F0502020204030204" pitchFamily="34" charset="0"/>
                <a:cs typeface="Times New Roman" panose="02020603050405020304" pitchFamily="18" charset="0"/>
              </a:rPr>
            </a:br>
            <a:r>
              <a:rPr lang="en-US" sz="2400" dirty="0">
                <a:solidFill>
                  <a:srgbClr val="0070C0"/>
                </a:solidFill>
                <a:effectLst/>
                <a:latin typeface="VAG Rounded LT Light" panose="02000403040000020004"/>
                <a:ea typeface="Calibri" panose="020F0502020204030204" pitchFamily="34" charset="0"/>
                <a:cs typeface="Times New Roman" panose="02020603050405020304" pitchFamily="18" charset="0"/>
              </a:rPr>
              <a:t>7. Adaptation Projects - </a:t>
            </a:r>
            <a:r>
              <a:rPr lang="en-ZA" sz="2400" dirty="0">
                <a:solidFill>
                  <a:srgbClr val="0070C0"/>
                </a:solidFill>
                <a:effectLst/>
                <a:latin typeface="VAG Rounded LT Light" panose="02000403040000020004"/>
                <a:ea typeface="Calibri" panose="020F0502020204030204" pitchFamily="34" charset="0"/>
                <a:cs typeface="Times New Roman" panose="02020603050405020304" pitchFamily="18" charset="0"/>
              </a:rPr>
              <a:t>Energy Cooperatives for Farmers</a:t>
            </a:r>
            <a:endParaRPr lang="en-ZA" sz="2400" dirty="0">
              <a:solidFill>
                <a:srgbClr val="0070C0"/>
              </a:solidFill>
              <a:latin typeface="VAG Rounded LT Light" panose="02000403040000020004"/>
            </a:endParaRPr>
          </a:p>
        </p:txBody>
      </p:sp>
      <p:sp>
        <p:nvSpPr>
          <p:cNvPr id="7" name="Content Placeholder 6">
            <a:extLst>
              <a:ext uri="{FF2B5EF4-FFF2-40B4-BE49-F238E27FC236}">
                <a16:creationId xmlns:a16="http://schemas.microsoft.com/office/drawing/2014/main" id="{05B81A90-AFD3-5F89-A644-D35E2509D457}"/>
              </a:ext>
            </a:extLst>
          </p:cNvPr>
          <p:cNvSpPr>
            <a:spLocks noGrp="1"/>
          </p:cNvSpPr>
          <p:nvPr>
            <p:ph sz="quarter" idx="14"/>
          </p:nvPr>
        </p:nvSpPr>
        <p:spPr>
          <a:xfrm>
            <a:off x="1972389" y="663098"/>
            <a:ext cx="3900170" cy="5661502"/>
          </a:xfrm>
        </p:spPr>
        <p:txBody>
          <a:bodyPr>
            <a:noAutofit/>
          </a:bodyPr>
          <a:lstStyle/>
          <a:p>
            <a:pPr>
              <a:lnSpc>
                <a:spcPct val="107000"/>
              </a:lnSpc>
              <a:spcAft>
                <a:spcPts val="800"/>
              </a:spcAft>
            </a:pPr>
            <a:r>
              <a:rPr lang="en-ZA" sz="1400" dirty="0">
                <a:effectLst/>
                <a:latin typeface="Verdana" panose="020B0604030504040204" pitchFamily="34" charset="0"/>
                <a:ea typeface="Verdana" panose="020B0604030504040204" pitchFamily="34" charset="0"/>
                <a:cs typeface="Calibri" panose="020F0502020204030204" pitchFamily="34" charset="0"/>
              </a:rPr>
              <a:t>EC4F project supported small-scale farmers in Petauke to administer a biogas plant for energy for an irrigation system. </a:t>
            </a:r>
          </a:p>
          <a:p>
            <a:pPr lvl="1">
              <a:lnSpc>
                <a:spcPct val="107000"/>
              </a:lnSpc>
              <a:spcAft>
                <a:spcPts val="800"/>
              </a:spcAft>
              <a:buFont typeface="Wingdings" panose="05000000000000000000" pitchFamily="2" charset="2"/>
              <a:buChar char="q"/>
            </a:pPr>
            <a:r>
              <a:rPr lang="en-ZA" sz="1400" dirty="0">
                <a:effectLst/>
                <a:latin typeface="Verdana" panose="020B0604030504040204" pitchFamily="34" charset="0"/>
                <a:ea typeface="Verdana" panose="020B0604030504040204" pitchFamily="34" charset="0"/>
                <a:cs typeface="Calibri" panose="020F0502020204030204" pitchFamily="34" charset="0"/>
              </a:rPr>
              <a:t>300 herd capacity cattle shed established linked to plant. </a:t>
            </a:r>
          </a:p>
          <a:p>
            <a:pPr lvl="1">
              <a:lnSpc>
                <a:spcPct val="107000"/>
              </a:lnSpc>
              <a:spcAft>
                <a:spcPts val="800"/>
              </a:spcAft>
              <a:buFont typeface="Wingdings" panose="05000000000000000000" pitchFamily="2" charset="2"/>
              <a:buChar char="q"/>
            </a:pPr>
            <a:r>
              <a:rPr lang="en-ZA" sz="1400" dirty="0">
                <a:effectLst/>
                <a:latin typeface="Verdana" panose="020B0604030504040204" pitchFamily="34" charset="0"/>
                <a:ea typeface="Verdana" panose="020B0604030504040204" pitchFamily="34" charset="0"/>
                <a:cs typeface="Calibri" panose="020F0502020204030204" pitchFamily="34" charset="0"/>
              </a:rPr>
              <a:t>20 households cook on biogas</a:t>
            </a:r>
          </a:p>
          <a:p>
            <a:pPr lvl="1">
              <a:lnSpc>
                <a:spcPct val="107000"/>
              </a:lnSpc>
              <a:spcAft>
                <a:spcPts val="800"/>
              </a:spcAft>
              <a:buFont typeface="Wingdings" panose="05000000000000000000" pitchFamily="2" charset="2"/>
              <a:buChar char="q"/>
            </a:pPr>
            <a:r>
              <a:rPr lang="en-ZA" sz="1400" dirty="0">
                <a:effectLst/>
                <a:latin typeface="Verdana" panose="020B0604030504040204" pitchFamily="34" charset="0"/>
                <a:ea typeface="Verdana" panose="020B0604030504040204" pitchFamily="34" charset="0"/>
                <a:cs typeface="Calibri" panose="020F0502020204030204" pitchFamily="34" charset="0"/>
              </a:rPr>
              <a:t>671 households  (2 083 people) access clean drinking water    </a:t>
            </a:r>
          </a:p>
          <a:p>
            <a:pPr lvl="1">
              <a:lnSpc>
                <a:spcPct val="107000"/>
              </a:lnSpc>
              <a:spcAft>
                <a:spcPts val="800"/>
              </a:spcAft>
              <a:buFont typeface="Wingdings" panose="05000000000000000000" pitchFamily="2" charset="2"/>
              <a:buChar char="q"/>
            </a:pPr>
            <a:r>
              <a:rPr lang="en-ZA" sz="1400" dirty="0">
                <a:effectLst/>
                <a:latin typeface="Verdana" panose="020B0604030504040204" pitchFamily="34" charset="0"/>
                <a:ea typeface="Verdana" panose="020B0604030504040204" pitchFamily="34" charset="0"/>
                <a:cs typeface="Calibri" panose="020F0502020204030204" pitchFamily="34" charset="0"/>
              </a:rPr>
              <a:t>1 797 people gained knowledge in Animal Husbandry &amp; Financial Literacy      </a:t>
            </a:r>
          </a:p>
          <a:p>
            <a:pPr lvl="1">
              <a:lnSpc>
                <a:spcPct val="107000"/>
              </a:lnSpc>
              <a:spcAft>
                <a:spcPts val="800"/>
              </a:spcAft>
              <a:buFont typeface="Wingdings" panose="05000000000000000000" pitchFamily="2" charset="2"/>
              <a:buChar char="q"/>
            </a:pPr>
            <a:r>
              <a:rPr lang="en-ZA" sz="1400" dirty="0">
                <a:effectLst/>
                <a:latin typeface="Verdana" panose="020B0604030504040204" pitchFamily="34" charset="0"/>
                <a:ea typeface="Verdana" panose="020B0604030504040204" pitchFamily="34" charset="0"/>
                <a:cs typeface="Calibri" panose="020F0502020204030204" pitchFamily="34" charset="0"/>
              </a:rPr>
              <a:t>07 Savings 7 Credit Coops formed and operating</a:t>
            </a:r>
          </a:p>
          <a:p>
            <a:pPr lvl="1">
              <a:lnSpc>
                <a:spcPct val="107000"/>
              </a:lnSpc>
              <a:spcAft>
                <a:spcPts val="800"/>
              </a:spcAft>
              <a:buFont typeface="Wingdings" panose="05000000000000000000" pitchFamily="2" charset="2"/>
              <a:buChar char="q"/>
            </a:pPr>
            <a:r>
              <a:rPr lang="en-ZA" sz="1400" dirty="0">
                <a:effectLst/>
                <a:latin typeface="Verdana" panose="020B0604030504040204" pitchFamily="34" charset="0"/>
                <a:ea typeface="Verdana" panose="020B0604030504040204" pitchFamily="34" charset="0"/>
                <a:cs typeface="Calibri" panose="020F0502020204030204" pitchFamily="34" charset="0"/>
              </a:rPr>
              <a:t>28 Para-veterinarians trained.</a:t>
            </a:r>
          </a:p>
          <a:p>
            <a:pPr lvl="1">
              <a:lnSpc>
                <a:spcPct val="107000"/>
              </a:lnSpc>
              <a:spcAft>
                <a:spcPts val="800"/>
              </a:spcAft>
              <a:buFont typeface="Wingdings" panose="05000000000000000000" pitchFamily="2" charset="2"/>
              <a:buChar char="q"/>
            </a:pPr>
            <a:r>
              <a:rPr lang="en-ZA" sz="1400" dirty="0">
                <a:effectLst/>
                <a:latin typeface="Verdana" panose="020B0604030504040204" pitchFamily="34" charset="0"/>
                <a:ea typeface="Verdana" panose="020B0604030504040204" pitchFamily="34" charset="0"/>
                <a:cs typeface="Calibri" panose="020F0502020204030204" pitchFamily="34" charset="0"/>
              </a:rPr>
              <a:t>EC4F ended in 2021 and has been reformulated and submitted to NAK-karitativ for an expansion phase.</a:t>
            </a:r>
          </a:p>
        </p:txBody>
      </p:sp>
      <p:sp>
        <p:nvSpPr>
          <p:cNvPr id="18" name="Text Placeholder 17">
            <a:extLst>
              <a:ext uri="{FF2B5EF4-FFF2-40B4-BE49-F238E27FC236}">
                <a16:creationId xmlns:a16="http://schemas.microsoft.com/office/drawing/2014/main" id="{F20FE33D-433F-34A3-DB35-C04C2DE68DDA}"/>
              </a:ext>
            </a:extLst>
          </p:cNvPr>
          <p:cNvSpPr>
            <a:spLocks noGrp="1"/>
          </p:cNvSpPr>
          <p:nvPr>
            <p:ph type="body" sz="quarter" idx="10"/>
          </p:nvPr>
        </p:nvSpPr>
        <p:spPr>
          <a:xfrm rot="5400000">
            <a:off x="5624" y="1047512"/>
            <a:ext cx="2273289" cy="1816786"/>
          </a:xfrm>
        </p:spPr>
        <p:txBody>
          <a:bodyPr>
            <a:noAutofit/>
          </a:bodyPr>
          <a:lstStyle/>
          <a:p>
            <a:r>
              <a:rPr lang="en-ZA" sz="1600" dirty="0"/>
              <a:t>OURPUT 6:          High level of preparedness and ability to cope with shocks – by Communities and families that live in areas prone to disasters </a:t>
            </a:r>
          </a:p>
        </p:txBody>
      </p:sp>
      <p:sp>
        <p:nvSpPr>
          <p:cNvPr id="8" name="Text Placeholder 7">
            <a:extLst>
              <a:ext uri="{FF2B5EF4-FFF2-40B4-BE49-F238E27FC236}">
                <a16:creationId xmlns:a16="http://schemas.microsoft.com/office/drawing/2014/main" id="{C5C56342-B21D-D195-B0E3-AF22A3F7422D}"/>
              </a:ext>
            </a:extLst>
          </p:cNvPr>
          <p:cNvSpPr>
            <a:spLocks noGrp="1"/>
          </p:cNvSpPr>
          <p:nvPr>
            <p:ph type="body" sz="quarter" idx="11"/>
          </p:nvPr>
        </p:nvSpPr>
        <p:spPr>
          <a:xfrm rot="3156235">
            <a:off x="846632" y="3358241"/>
            <a:ext cx="773225" cy="1924763"/>
          </a:xfrm>
        </p:spPr>
        <p:txBody>
          <a:bodyPr>
            <a:noAutofit/>
          </a:bodyPr>
          <a:lstStyle/>
          <a:p>
            <a:r>
              <a:rPr lang="en-ZA" sz="1600" dirty="0">
                <a:effectLst/>
                <a:latin typeface="VAG Rounded LT Light" panose="02000403040000020004"/>
                <a:ea typeface="Verdana" panose="020B0604030504040204" pitchFamily="34" charset="0"/>
              </a:rPr>
              <a:t>Energy Cooperatives for Farmers  (EC4F)</a:t>
            </a:r>
          </a:p>
        </p:txBody>
      </p:sp>
      <p:pic>
        <p:nvPicPr>
          <p:cNvPr id="3" name="Picture Placeholder 15">
            <a:extLst>
              <a:ext uri="{FF2B5EF4-FFF2-40B4-BE49-F238E27FC236}">
                <a16:creationId xmlns:a16="http://schemas.microsoft.com/office/drawing/2014/main" id="{58A932A6-248E-2758-81BA-2EC95E77CB27}"/>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t="8191" b="8191"/>
          <a:stretch/>
        </p:blipFill>
        <p:spPr>
          <a:xfrm>
            <a:off x="5984398" y="838200"/>
            <a:ext cx="2362200" cy="1470502"/>
          </a:xfrm>
        </p:spPr>
      </p:pic>
      <p:pic>
        <p:nvPicPr>
          <p:cNvPr id="4" name="Picture Placeholder 15">
            <a:extLst>
              <a:ext uri="{FF2B5EF4-FFF2-40B4-BE49-F238E27FC236}">
                <a16:creationId xmlns:a16="http://schemas.microsoft.com/office/drawing/2014/main" id="{0AB0EB63-0E1C-53FA-33E9-6DE44E479890}"/>
              </a:ext>
            </a:extLst>
          </p:cNvPr>
          <p:cNvPicPr>
            <a:picLocks noChangeAspect="1"/>
          </p:cNvPicPr>
          <p:nvPr/>
        </p:nvPicPr>
        <p:blipFill>
          <a:blip r:embed="rId3">
            <a:extLst>
              <a:ext uri="{28A0092B-C50C-407E-A947-70E740481C1C}">
                <a14:useLocalDpi xmlns:a14="http://schemas.microsoft.com/office/drawing/2010/main" val="0"/>
              </a:ext>
            </a:extLst>
          </a:blip>
          <a:srcRect t="7716" b="7716"/>
          <a:stretch/>
        </p:blipFill>
        <p:spPr>
          <a:xfrm>
            <a:off x="5979075" y="2556350"/>
            <a:ext cx="2362200" cy="1470502"/>
          </a:xfrm>
          <a:prstGeom prst="rect">
            <a:avLst/>
          </a:prstGeom>
        </p:spPr>
      </p:pic>
      <p:pic>
        <p:nvPicPr>
          <p:cNvPr id="6" name="Picture Placeholder 15">
            <a:extLst>
              <a:ext uri="{FF2B5EF4-FFF2-40B4-BE49-F238E27FC236}">
                <a16:creationId xmlns:a16="http://schemas.microsoft.com/office/drawing/2014/main" id="{33F1D6DF-A8A4-7340-0FE5-F34062DFFBDE}"/>
              </a:ext>
            </a:extLst>
          </p:cNvPr>
          <p:cNvPicPr>
            <a:picLocks noChangeAspect="1"/>
          </p:cNvPicPr>
          <p:nvPr/>
        </p:nvPicPr>
        <p:blipFill>
          <a:blip r:embed="rId4">
            <a:extLst>
              <a:ext uri="{28A0092B-C50C-407E-A947-70E740481C1C}">
                <a14:useLocalDpi xmlns:a14="http://schemas.microsoft.com/office/drawing/2010/main" val="0"/>
              </a:ext>
            </a:extLst>
          </a:blip>
          <a:srcRect t="23745" b="23745"/>
          <a:stretch/>
        </p:blipFill>
        <p:spPr>
          <a:xfrm>
            <a:off x="5979075" y="4274500"/>
            <a:ext cx="2362200" cy="1470502"/>
          </a:xfrm>
          <a:prstGeom prst="rect">
            <a:avLst/>
          </a:prstGeom>
        </p:spPr>
      </p:pic>
    </p:spTree>
    <p:extLst>
      <p:ext uri="{BB962C8B-B14F-4D97-AF65-F5344CB8AC3E}">
        <p14:creationId xmlns:p14="http://schemas.microsoft.com/office/powerpoint/2010/main" val="2200116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FF7EF-5464-AD67-C622-A4333397EC8A}"/>
              </a:ext>
            </a:extLst>
          </p:cNvPr>
          <p:cNvSpPr>
            <a:spLocks noGrp="1"/>
          </p:cNvSpPr>
          <p:nvPr>
            <p:ph type="title"/>
          </p:nvPr>
        </p:nvSpPr>
        <p:spPr/>
        <p:txBody>
          <a:bodyPr>
            <a:noAutofit/>
          </a:bodyPr>
          <a:lstStyle/>
          <a:p>
            <a:br>
              <a:rPr lang="en-US" sz="2400" dirty="0">
                <a:solidFill>
                  <a:srgbClr val="0070C0"/>
                </a:solidFill>
                <a:effectLst/>
                <a:latin typeface="VAG Rounded LT Light" panose="02000403040000020004"/>
                <a:ea typeface="Calibri" panose="020F0502020204030204" pitchFamily="34" charset="0"/>
                <a:cs typeface="Times New Roman" panose="02020603050405020304" pitchFamily="18" charset="0"/>
              </a:rPr>
            </a:br>
            <a:r>
              <a:rPr lang="en-US" sz="2400" dirty="0">
                <a:solidFill>
                  <a:srgbClr val="0070C0"/>
                </a:solidFill>
                <a:latin typeface="VAG Rounded LT Light" panose="02000403040000020004"/>
                <a:ea typeface="Calibri" panose="020F0502020204030204" pitchFamily="34" charset="0"/>
                <a:cs typeface="Times New Roman" panose="02020603050405020304" pitchFamily="18" charset="0"/>
              </a:rPr>
              <a:t>8</a:t>
            </a:r>
            <a:r>
              <a:rPr lang="en-US" sz="2400" dirty="0">
                <a:solidFill>
                  <a:srgbClr val="0070C0"/>
                </a:solidFill>
                <a:effectLst/>
                <a:latin typeface="VAG Rounded LT Light" panose="02000403040000020004"/>
                <a:ea typeface="Calibri" panose="020F0502020204030204" pitchFamily="34" charset="0"/>
                <a:cs typeface="Times New Roman" panose="02020603050405020304" pitchFamily="18" charset="0"/>
              </a:rPr>
              <a:t>. </a:t>
            </a:r>
            <a:r>
              <a:rPr lang="en-US" sz="2400" dirty="0" err="1">
                <a:solidFill>
                  <a:srgbClr val="0070C0"/>
                </a:solidFill>
                <a:effectLst/>
                <a:latin typeface="VAG Rounded LT Light" panose="02000403040000020004"/>
                <a:ea typeface="Calibri" panose="020F0502020204030204" pitchFamily="34" charset="0"/>
                <a:cs typeface="Times New Roman" panose="02020603050405020304" pitchFamily="18" charset="0"/>
              </a:rPr>
              <a:t>Organisational</a:t>
            </a:r>
            <a:r>
              <a:rPr lang="en-US" sz="2400" dirty="0">
                <a:solidFill>
                  <a:srgbClr val="0070C0"/>
                </a:solidFill>
                <a:effectLst/>
                <a:latin typeface="VAG Rounded LT Light" panose="02000403040000020004"/>
                <a:ea typeface="Calibri" panose="020F0502020204030204" pitchFamily="34" charset="0"/>
                <a:cs typeface="Times New Roman" panose="02020603050405020304" pitchFamily="18" charset="0"/>
              </a:rPr>
              <a:t> Development – Henwood Chibombo Farm</a:t>
            </a:r>
            <a:endParaRPr lang="en-ZA" sz="2400" dirty="0">
              <a:solidFill>
                <a:srgbClr val="0070C0"/>
              </a:solidFill>
              <a:latin typeface="VAG Rounded LT Light" panose="02000403040000020004"/>
            </a:endParaRPr>
          </a:p>
        </p:txBody>
      </p:sp>
      <p:sp>
        <p:nvSpPr>
          <p:cNvPr id="7" name="Content Placeholder 6">
            <a:extLst>
              <a:ext uri="{FF2B5EF4-FFF2-40B4-BE49-F238E27FC236}">
                <a16:creationId xmlns:a16="http://schemas.microsoft.com/office/drawing/2014/main" id="{05B81A90-AFD3-5F89-A644-D35E2509D457}"/>
              </a:ext>
            </a:extLst>
          </p:cNvPr>
          <p:cNvSpPr>
            <a:spLocks noGrp="1"/>
          </p:cNvSpPr>
          <p:nvPr>
            <p:ph sz="quarter" idx="14"/>
          </p:nvPr>
        </p:nvSpPr>
        <p:spPr>
          <a:xfrm>
            <a:off x="2050664" y="694501"/>
            <a:ext cx="3900170" cy="5661502"/>
          </a:xfrm>
        </p:spPr>
        <p:txBody>
          <a:bodyPr>
            <a:noAutofit/>
          </a:bodyPr>
          <a:lstStyle/>
          <a:p>
            <a:pPr>
              <a:lnSpc>
                <a:spcPct val="107000"/>
              </a:lnSpc>
              <a:spcAft>
                <a:spcPts val="800"/>
              </a:spcAft>
            </a:pPr>
            <a:r>
              <a:rPr lang="en-ZA" sz="1400" dirty="0">
                <a:effectLst/>
                <a:latin typeface="Verdana" panose="020B0604030504040204" pitchFamily="34" charset="0"/>
                <a:ea typeface="Verdana" panose="020B0604030504040204" pitchFamily="34" charset="0"/>
                <a:cs typeface="Calibri" panose="020F0502020204030204" pitchFamily="34" charset="0"/>
              </a:rPr>
              <a:t>The farm performed well in 2021, sales of farm products grew by 31% from K707,788 in 2020 to K1,027,915 in 2021. Similarly, the farm performed well enough in 2022, the sales increasing marginally to K1, 044, 214, as summarised in the table below. </a:t>
            </a:r>
          </a:p>
          <a:p>
            <a:pPr>
              <a:lnSpc>
                <a:spcPct val="107000"/>
              </a:lnSpc>
              <a:spcAft>
                <a:spcPts val="800"/>
              </a:spcAft>
            </a:pPr>
            <a:endParaRPr lang="en-ZA" sz="1400" dirty="0">
              <a:effectLst/>
              <a:latin typeface="Verdana" panose="020B0604030504040204" pitchFamily="34" charset="0"/>
              <a:ea typeface="Verdana" panose="020B0604030504040204" pitchFamily="34" charset="0"/>
              <a:cs typeface="Calibri" panose="020F0502020204030204" pitchFamily="34" charset="0"/>
            </a:endParaRPr>
          </a:p>
        </p:txBody>
      </p:sp>
      <p:sp>
        <p:nvSpPr>
          <p:cNvPr id="18" name="Text Placeholder 17">
            <a:extLst>
              <a:ext uri="{FF2B5EF4-FFF2-40B4-BE49-F238E27FC236}">
                <a16:creationId xmlns:a16="http://schemas.microsoft.com/office/drawing/2014/main" id="{F20FE33D-433F-34A3-DB35-C04C2DE68DDA}"/>
              </a:ext>
            </a:extLst>
          </p:cNvPr>
          <p:cNvSpPr>
            <a:spLocks noGrp="1"/>
          </p:cNvSpPr>
          <p:nvPr>
            <p:ph type="body" sz="quarter" idx="10"/>
          </p:nvPr>
        </p:nvSpPr>
        <p:spPr>
          <a:xfrm rot="5400000">
            <a:off x="646972" y="425108"/>
            <a:ext cx="990598" cy="1816786"/>
          </a:xfrm>
        </p:spPr>
        <p:txBody>
          <a:bodyPr>
            <a:noAutofit/>
          </a:bodyPr>
          <a:lstStyle/>
          <a:p>
            <a:r>
              <a:rPr lang="en-ZA" sz="1600" dirty="0">
                <a:latin typeface="VAG Rounded LT Light" panose="02000403040000020004"/>
              </a:rPr>
              <a:t>OURPUT 7:          </a:t>
            </a:r>
            <a:r>
              <a:rPr lang="en-GB" sz="1600" dirty="0">
                <a:effectLst/>
                <a:latin typeface="VAG Rounded LT Light" panose="02000403040000020004"/>
                <a:ea typeface="Calibri" panose="020F0502020204030204" pitchFamily="34" charset="0"/>
              </a:rPr>
              <a:t>Consolidating our Internal Capacities</a:t>
            </a:r>
            <a:endParaRPr lang="en-ZA" sz="1600" dirty="0">
              <a:latin typeface="VAG Rounded LT Light" panose="02000403040000020004"/>
            </a:endParaRPr>
          </a:p>
        </p:txBody>
      </p:sp>
      <p:sp>
        <p:nvSpPr>
          <p:cNvPr id="8" name="Text Placeholder 7">
            <a:extLst>
              <a:ext uri="{FF2B5EF4-FFF2-40B4-BE49-F238E27FC236}">
                <a16:creationId xmlns:a16="http://schemas.microsoft.com/office/drawing/2014/main" id="{C5C56342-B21D-D195-B0E3-AF22A3F7422D}"/>
              </a:ext>
            </a:extLst>
          </p:cNvPr>
          <p:cNvSpPr>
            <a:spLocks noGrp="1"/>
          </p:cNvSpPr>
          <p:nvPr>
            <p:ph type="body" sz="quarter" idx="11"/>
          </p:nvPr>
        </p:nvSpPr>
        <p:spPr>
          <a:xfrm rot="3156235">
            <a:off x="1167974" y="3436959"/>
            <a:ext cx="727858" cy="1784772"/>
          </a:xfrm>
        </p:spPr>
        <p:txBody>
          <a:bodyPr>
            <a:noAutofit/>
          </a:bodyPr>
          <a:lstStyle/>
          <a:p>
            <a:r>
              <a:rPr lang="en-ZA" sz="1600" dirty="0">
                <a:effectLst/>
                <a:latin typeface="VAG Rounded LT Light" panose="02000403040000020004"/>
                <a:ea typeface="Verdana" panose="020B0604030504040204" pitchFamily="34" charset="0"/>
              </a:rPr>
              <a:t>HENWOOD CHIBOMBO FARM </a:t>
            </a:r>
          </a:p>
        </p:txBody>
      </p:sp>
      <p:pic>
        <p:nvPicPr>
          <p:cNvPr id="3" name="Picture Placeholder 15">
            <a:extLst>
              <a:ext uri="{FF2B5EF4-FFF2-40B4-BE49-F238E27FC236}">
                <a16:creationId xmlns:a16="http://schemas.microsoft.com/office/drawing/2014/main" id="{58A932A6-248E-2758-81BA-2EC95E77CB27}"/>
              </a:ext>
            </a:extLst>
          </p:cNvPr>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t="8499" b="8499"/>
          <a:stretch/>
        </p:blipFill>
        <p:spPr>
          <a:xfrm>
            <a:off x="5984398" y="838200"/>
            <a:ext cx="2362200" cy="1470502"/>
          </a:xfrm>
        </p:spPr>
      </p:pic>
      <p:pic>
        <p:nvPicPr>
          <p:cNvPr id="4" name="Picture Placeholder 15">
            <a:extLst>
              <a:ext uri="{FF2B5EF4-FFF2-40B4-BE49-F238E27FC236}">
                <a16:creationId xmlns:a16="http://schemas.microsoft.com/office/drawing/2014/main" id="{0AB0EB63-0E1C-53FA-33E9-6DE44E479890}"/>
              </a:ext>
            </a:extLst>
          </p:cNvPr>
          <p:cNvPicPr>
            <a:picLocks noChangeAspect="1"/>
          </p:cNvPicPr>
          <p:nvPr/>
        </p:nvPicPr>
        <p:blipFill>
          <a:blip r:embed="rId3" cstate="print">
            <a:extLst>
              <a:ext uri="{28A0092B-C50C-407E-A947-70E740481C1C}">
                <a14:useLocalDpi xmlns:a14="http://schemas.microsoft.com/office/drawing/2010/main" val="0"/>
              </a:ext>
            </a:extLst>
          </a:blip>
          <a:srcRect t="14682" b="14682"/>
          <a:stretch/>
        </p:blipFill>
        <p:spPr>
          <a:xfrm>
            <a:off x="5979075" y="2556350"/>
            <a:ext cx="2362200" cy="1470502"/>
          </a:xfrm>
          <a:prstGeom prst="rect">
            <a:avLst/>
          </a:prstGeom>
        </p:spPr>
      </p:pic>
      <p:pic>
        <p:nvPicPr>
          <p:cNvPr id="6" name="Picture Placeholder 15">
            <a:extLst>
              <a:ext uri="{FF2B5EF4-FFF2-40B4-BE49-F238E27FC236}">
                <a16:creationId xmlns:a16="http://schemas.microsoft.com/office/drawing/2014/main" id="{33F1D6DF-A8A4-7340-0FE5-F34062DFFBDE}"/>
              </a:ext>
            </a:extLst>
          </p:cNvPr>
          <p:cNvPicPr>
            <a:picLocks noChangeAspect="1"/>
          </p:cNvPicPr>
          <p:nvPr/>
        </p:nvPicPr>
        <p:blipFill>
          <a:blip r:embed="rId4" cstate="print">
            <a:extLst>
              <a:ext uri="{28A0092B-C50C-407E-A947-70E740481C1C}">
                <a14:useLocalDpi xmlns:a14="http://schemas.microsoft.com/office/drawing/2010/main" val="0"/>
              </a:ext>
            </a:extLst>
          </a:blip>
          <a:srcRect t="8499" b="8499"/>
          <a:stretch/>
        </p:blipFill>
        <p:spPr>
          <a:xfrm>
            <a:off x="5979075" y="4274500"/>
            <a:ext cx="2362200" cy="1470502"/>
          </a:xfrm>
          <a:prstGeom prst="rect">
            <a:avLst/>
          </a:prstGeom>
        </p:spPr>
      </p:pic>
      <p:graphicFrame>
        <p:nvGraphicFramePr>
          <p:cNvPr id="12" name="Table 11">
            <a:extLst>
              <a:ext uri="{FF2B5EF4-FFF2-40B4-BE49-F238E27FC236}">
                <a16:creationId xmlns:a16="http://schemas.microsoft.com/office/drawing/2014/main" id="{59551CBF-31B8-737E-A590-EF6F503E100A}"/>
              </a:ext>
            </a:extLst>
          </p:cNvPr>
          <p:cNvGraphicFramePr>
            <a:graphicFrameLocks noGrp="1"/>
          </p:cNvGraphicFramePr>
          <p:nvPr>
            <p:extLst>
              <p:ext uri="{D42A27DB-BD31-4B8C-83A1-F6EECF244321}">
                <p14:modId xmlns:p14="http://schemas.microsoft.com/office/powerpoint/2010/main" val="3778031058"/>
              </p:ext>
            </p:extLst>
          </p:nvPr>
        </p:nvGraphicFramePr>
        <p:xfrm>
          <a:off x="2461886" y="2426652"/>
          <a:ext cx="3488947" cy="3307842"/>
        </p:xfrm>
        <a:graphic>
          <a:graphicData uri="http://schemas.openxmlformats.org/drawingml/2006/table">
            <a:tbl>
              <a:tblPr firstRow="1" firstCol="1" bandRow="1"/>
              <a:tblGrid>
                <a:gridCol w="662314">
                  <a:extLst>
                    <a:ext uri="{9D8B030D-6E8A-4147-A177-3AD203B41FA5}">
                      <a16:colId xmlns:a16="http://schemas.microsoft.com/office/drawing/2014/main" val="2126370553"/>
                    </a:ext>
                  </a:extLst>
                </a:gridCol>
                <a:gridCol w="1295400">
                  <a:extLst>
                    <a:ext uri="{9D8B030D-6E8A-4147-A177-3AD203B41FA5}">
                      <a16:colId xmlns:a16="http://schemas.microsoft.com/office/drawing/2014/main" val="2155850400"/>
                    </a:ext>
                  </a:extLst>
                </a:gridCol>
                <a:gridCol w="1531233">
                  <a:extLst>
                    <a:ext uri="{9D8B030D-6E8A-4147-A177-3AD203B41FA5}">
                      <a16:colId xmlns:a16="http://schemas.microsoft.com/office/drawing/2014/main" val="3775231137"/>
                    </a:ext>
                  </a:extLst>
                </a:gridCol>
              </a:tblGrid>
              <a:tr h="266700">
                <a:tc>
                  <a:txBody>
                    <a:bodyPr/>
                    <a:lstStyle/>
                    <a:p>
                      <a:pPr algn="just">
                        <a:lnSpc>
                          <a:spcPct val="107000"/>
                        </a:lnSpc>
                        <a:spcAft>
                          <a:spcPts val="800"/>
                        </a:spcAft>
                      </a:pPr>
                      <a:r>
                        <a:rPr lang="en-ZA" sz="1200">
                          <a:solidFill>
                            <a:srgbClr val="000000"/>
                          </a:solidFill>
                          <a:effectLst/>
                          <a:latin typeface="Verdana" panose="020B0604030504040204" pitchFamily="34" charset="0"/>
                          <a:ea typeface="Verdana" panose="020B0604030504040204" pitchFamily="34" charset="0"/>
                          <a:cs typeface="Calibri" panose="020F0502020204030204" pitchFamily="34" charset="0"/>
                        </a:rPr>
                        <a:t>Serial No.</a:t>
                      </a:r>
                      <a:endParaRPr lang="en-ZA"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just">
                        <a:lnSpc>
                          <a:spcPct val="107000"/>
                        </a:lnSpc>
                        <a:spcAft>
                          <a:spcPts val="800"/>
                        </a:spcAft>
                      </a:pPr>
                      <a:r>
                        <a:rPr lang="en-ZA" sz="1200"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Products</a:t>
                      </a:r>
                      <a:endParaRPr lang="en-ZA"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just">
                        <a:lnSpc>
                          <a:spcPct val="107000"/>
                        </a:lnSpc>
                        <a:spcAft>
                          <a:spcPts val="800"/>
                        </a:spcAft>
                      </a:pPr>
                      <a:r>
                        <a:rPr lang="en-ZA" sz="1200">
                          <a:solidFill>
                            <a:srgbClr val="000000"/>
                          </a:solidFill>
                          <a:effectLst/>
                          <a:latin typeface="Verdana" panose="020B0604030504040204" pitchFamily="34" charset="0"/>
                          <a:ea typeface="Verdana" panose="020B0604030504040204" pitchFamily="34" charset="0"/>
                          <a:cs typeface="Calibri" panose="020F0502020204030204" pitchFamily="34" charset="0"/>
                        </a:rPr>
                        <a:t>Income (K)</a:t>
                      </a:r>
                      <a:endParaRPr lang="en-ZA"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628159903"/>
                  </a:ext>
                </a:extLst>
              </a:tr>
              <a:tr h="266700">
                <a:tc>
                  <a:txBody>
                    <a:bodyPr/>
                    <a:lstStyle/>
                    <a:p>
                      <a:pPr algn="just">
                        <a:lnSpc>
                          <a:spcPct val="107000"/>
                        </a:lnSpc>
                        <a:spcAft>
                          <a:spcPts val="800"/>
                        </a:spcAft>
                      </a:pPr>
                      <a:r>
                        <a:rPr lang="en-ZA" sz="1200">
                          <a:solidFill>
                            <a:srgbClr val="000000"/>
                          </a:solidFill>
                          <a:effectLst/>
                          <a:latin typeface="Verdana" panose="020B0604030504040204" pitchFamily="34" charset="0"/>
                          <a:ea typeface="Verdana" panose="020B0604030504040204" pitchFamily="34" charset="0"/>
                          <a:cs typeface="Calibri" panose="020F0502020204030204" pitchFamily="34" charset="0"/>
                        </a:rPr>
                        <a:t>1</a:t>
                      </a:r>
                      <a:endParaRPr lang="en-ZA"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200">
                          <a:solidFill>
                            <a:srgbClr val="000000"/>
                          </a:solidFill>
                          <a:effectLst/>
                          <a:latin typeface="Verdana" panose="020B0604030504040204" pitchFamily="34" charset="0"/>
                          <a:ea typeface="Verdana" panose="020B0604030504040204" pitchFamily="34" charset="0"/>
                          <a:cs typeface="Calibri" panose="020F0502020204030204" pitchFamily="34" charset="0"/>
                        </a:rPr>
                        <a:t>Broilers</a:t>
                      </a:r>
                      <a:endParaRPr lang="en-ZA"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200">
                          <a:solidFill>
                            <a:srgbClr val="000000"/>
                          </a:solidFill>
                          <a:effectLst/>
                          <a:latin typeface="Verdana" panose="020B0604030504040204" pitchFamily="34" charset="0"/>
                          <a:ea typeface="Verdana" panose="020B0604030504040204" pitchFamily="34" charset="0"/>
                          <a:cs typeface="Calibri" panose="020F0502020204030204" pitchFamily="34" charset="0"/>
                        </a:rPr>
                        <a:t>       505 651.00 </a:t>
                      </a:r>
                      <a:endParaRPr lang="en-ZA"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4695489"/>
                  </a:ext>
                </a:extLst>
              </a:tr>
              <a:tr h="266700">
                <a:tc>
                  <a:txBody>
                    <a:bodyPr/>
                    <a:lstStyle/>
                    <a:p>
                      <a:pPr algn="just">
                        <a:lnSpc>
                          <a:spcPct val="107000"/>
                        </a:lnSpc>
                        <a:spcAft>
                          <a:spcPts val="800"/>
                        </a:spcAft>
                      </a:pPr>
                      <a:r>
                        <a:rPr lang="en-ZA" sz="1200">
                          <a:solidFill>
                            <a:srgbClr val="000000"/>
                          </a:solidFill>
                          <a:effectLst/>
                          <a:latin typeface="Verdana" panose="020B0604030504040204" pitchFamily="34" charset="0"/>
                          <a:ea typeface="Verdana" panose="020B0604030504040204" pitchFamily="34" charset="0"/>
                          <a:cs typeface="Calibri" panose="020F0502020204030204" pitchFamily="34" charset="0"/>
                        </a:rPr>
                        <a:t>2</a:t>
                      </a:r>
                      <a:endParaRPr lang="en-ZA"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200">
                          <a:solidFill>
                            <a:srgbClr val="000000"/>
                          </a:solidFill>
                          <a:effectLst/>
                          <a:latin typeface="Verdana" panose="020B0604030504040204" pitchFamily="34" charset="0"/>
                          <a:ea typeface="Verdana" panose="020B0604030504040204" pitchFamily="34" charset="0"/>
                          <a:cs typeface="Calibri" panose="020F0502020204030204" pitchFamily="34" charset="0"/>
                        </a:rPr>
                        <a:t>Layers</a:t>
                      </a:r>
                      <a:endParaRPr lang="en-ZA"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200">
                          <a:solidFill>
                            <a:srgbClr val="000000"/>
                          </a:solidFill>
                          <a:effectLst/>
                          <a:latin typeface="Verdana" panose="020B0604030504040204" pitchFamily="34" charset="0"/>
                          <a:ea typeface="Verdana" panose="020B0604030504040204" pitchFamily="34" charset="0"/>
                          <a:cs typeface="Calibri" panose="020F0502020204030204" pitchFamily="34" charset="0"/>
                        </a:rPr>
                        <a:t>         20 291.00 </a:t>
                      </a:r>
                      <a:endParaRPr lang="en-ZA"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8774550"/>
                  </a:ext>
                </a:extLst>
              </a:tr>
              <a:tr h="266700">
                <a:tc>
                  <a:txBody>
                    <a:bodyPr/>
                    <a:lstStyle/>
                    <a:p>
                      <a:pPr algn="just">
                        <a:lnSpc>
                          <a:spcPct val="107000"/>
                        </a:lnSpc>
                        <a:spcAft>
                          <a:spcPts val="800"/>
                        </a:spcAft>
                      </a:pPr>
                      <a:r>
                        <a:rPr lang="en-ZA" sz="1200">
                          <a:solidFill>
                            <a:srgbClr val="000000"/>
                          </a:solidFill>
                          <a:effectLst/>
                          <a:latin typeface="Verdana" panose="020B0604030504040204" pitchFamily="34" charset="0"/>
                          <a:ea typeface="Verdana" panose="020B0604030504040204" pitchFamily="34" charset="0"/>
                          <a:cs typeface="Calibri" panose="020F0502020204030204" pitchFamily="34" charset="0"/>
                        </a:rPr>
                        <a:t>3</a:t>
                      </a:r>
                      <a:endParaRPr lang="en-ZA"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200">
                          <a:solidFill>
                            <a:srgbClr val="000000"/>
                          </a:solidFill>
                          <a:effectLst/>
                          <a:latin typeface="Verdana" panose="020B0604030504040204" pitchFamily="34" charset="0"/>
                          <a:ea typeface="Verdana" panose="020B0604030504040204" pitchFamily="34" charset="0"/>
                          <a:cs typeface="Calibri" panose="020F0502020204030204" pitchFamily="34" charset="0"/>
                        </a:rPr>
                        <a:t>Eggs</a:t>
                      </a:r>
                      <a:endParaRPr lang="en-ZA"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200">
                          <a:solidFill>
                            <a:srgbClr val="000000"/>
                          </a:solidFill>
                          <a:effectLst/>
                          <a:latin typeface="Verdana" panose="020B0604030504040204" pitchFamily="34" charset="0"/>
                          <a:ea typeface="Verdana" panose="020B0604030504040204" pitchFamily="34" charset="0"/>
                          <a:cs typeface="Calibri" panose="020F0502020204030204" pitchFamily="34" charset="0"/>
                        </a:rPr>
                        <a:t>       344 497.00 </a:t>
                      </a:r>
                      <a:endParaRPr lang="en-ZA"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6903609"/>
                  </a:ext>
                </a:extLst>
              </a:tr>
              <a:tr h="266700">
                <a:tc>
                  <a:txBody>
                    <a:bodyPr/>
                    <a:lstStyle/>
                    <a:p>
                      <a:pPr algn="just">
                        <a:lnSpc>
                          <a:spcPct val="107000"/>
                        </a:lnSpc>
                        <a:spcAft>
                          <a:spcPts val="800"/>
                        </a:spcAft>
                      </a:pPr>
                      <a:r>
                        <a:rPr lang="en-ZA" sz="1200">
                          <a:solidFill>
                            <a:srgbClr val="000000"/>
                          </a:solidFill>
                          <a:effectLst/>
                          <a:latin typeface="Verdana" panose="020B0604030504040204" pitchFamily="34" charset="0"/>
                          <a:ea typeface="Verdana" panose="020B0604030504040204" pitchFamily="34" charset="0"/>
                          <a:cs typeface="Calibri" panose="020F0502020204030204" pitchFamily="34" charset="0"/>
                        </a:rPr>
                        <a:t>4</a:t>
                      </a:r>
                      <a:endParaRPr lang="en-ZA"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200">
                          <a:solidFill>
                            <a:srgbClr val="000000"/>
                          </a:solidFill>
                          <a:effectLst/>
                          <a:latin typeface="Verdana" panose="020B0604030504040204" pitchFamily="34" charset="0"/>
                          <a:ea typeface="Verdana" panose="020B0604030504040204" pitchFamily="34" charset="0"/>
                          <a:cs typeface="Calibri" panose="020F0502020204030204" pitchFamily="34" charset="0"/>
                        </a:rPr>
                        <a:t>Pigs</a:t>
                      </a:r>
                      <a:endParaRPr lang="en-ZA"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200">
                          <a:solidFill>
                            <a:srgbClr val="000000"/>
                          </a:solidFill>
                          <a:effectLst/>
                          <a:latin typeface="Verdana" panose="020B0604030504040204" pitchFamily="34" charset="0"/>
                          <a:ea typeface="Verdana" panose="020B0604030504040204" pitchFamily="34" charset="0"/>
                          <a:cs typeface="Calibri" panose="020F0502020204030204" pitchFamily="34" charset="0"/>
                        </a:rPr>
                        <a:t>       107 310.00 </a:t>
                      </a:r>
                      <a:endParaRPr lang="en-ZA"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4797813"/>
                  </a:ext>
                </a:extLst>
              </a:tr>
              <a:tr h="266700">
                <a:tc>
                  <a:txBody>
                    <a:bodyPr/>
                    <a:lstStyle/>
                    <a:p>
                      <a:pPr algn="just">
                        <a:lnSpc>
                          <a:spcPct val="107000"/>
                        </a:lnSpc>
                        <a:spcAft>
                          <a:spcPts val="800"/>
                        </a:spcAft>
                      </a:pPr>
                      <a:r>
                        <a:rPr lang="en-ZA" sz="1200">
                          <a:solidFill>
                            <a:srgbClr val="000000"/>
                          </a:solidFill>
                          <a:effectLst/>
                          <a:latin typeface="Verdana" panose="020B0604030504040204" pitchFamily="34" charset="0"/>
                          <a:ea typeface="Verdana" panose="020B0604030504040204" pitchFamily="34" charset="0"/>
                          <a:cs typeface="Calibri" panose="020F0502020204030204" pitchFamily="34" charset="0"/>
                        </a:rPr>
                        <a:t>5</a:t>
                      </a:r>
                      <a:endParaRPr lang="en-ZA"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200">
                          <a:solidFill>
                            <a:srgbClr val="000000"/>
                          </a:solidFill>
                          <a:effectLst/>
                          <a:latin typeface="Verdana" panose="020B0604030504040204" pitchFamily="34" charset="0"/>
                          <a:ea typeface="Verdana" panose="020B0604030504040204" pitchFamily="34" charset="0"/>
                          <a:cs typeface="Calibri" panose="020F0502020204030204" pitchFamily="34" charset="0"/>
                        </a:rPr>
                        <a:t>Dry maize</a:t>
                      </a:r>
                      <a:endParaRPr lang="en-ZA"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200">
                          <a:solidFill>
                            <a:srgbClr val="000000"/>
                          </a:solidFill>
                          <a:effectLst/>
                          <a:latin typeface="Verdana" panose="020B0604030504040204" pitchFamily="34" charset="0"/>
                          <a:ea typeface="Verdana" panose="020B0604030504040204" pitchFamily="34" charset="0"/>
                          <a:cs typeface="Calibri" panose="020F0502020204030204" pitchFamily="34" charset="0"/>
                        </a:rPr>
                        <a:t>         12 960.00 </a:t>
                      </a:r>
                      <a:endParaRPr lang="en-ZA"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8192083"/>
                  </a:ext>
                </a:extLst>
              </a:tr>
              <a:tr h="266700">
                <a:tc>
                  <a:txBody>
                    <a:bodyPr/>
                    <a:lstStyle/>
                    <a:p>
                      <a:pPr algn="just">
                        <a:lnSpc>
                          <a:spcPct val="107000"/>
                        </a:lnSpc>
                        <a:spcAft>
                          <a:spcPts val="800"/>
                        </a:spcAft>
                      </a:pPr>
                      <a:r>
                        <a:rPr lang="en-ZA" sz="1200">
                          <a:solidFill>
                            <a:srgbClr val="000000"/>
                          </a:solidFill>
                          <a:effectLst/>
                          <a:latin typeface="Verdana" panose="020B0604030504040204" pitchFamily="34" charset="0"/>
                          <a:ea typeface="Verdana" panose="020B0604030504040204" pitchFamily="34" charset="0"/>
                          <a:cs typeface="Calibri" panose="020F0502020204030204" pitchFamily="34" charset="0"/>
                        </a:rPr>
                        <a:t>6</a:t>
                      </a:r>
                      <a:endParaRPr lang="en-ZA"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200"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Fresh maize</a:t>
                      </a:r>
                      <a:endParaRPr lang="en-ZA"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200">
                          <a:solidFill>
                            <a:srgbClr val="000000"/>
                          </a:solidFill>
                          <a:effectLst/>
                          <a:latin typeface="Verdana" panose="020B0604030504040204" pitchFamily="34" charset="0"/>
                          <a:ea typeface="Verdana" panose="020B0604030504040204" pitchFamily="34" charset="0"/>
                          <a:cs typeface="Calibri" panose="020F0502020204030204" pitchFamily="34" charset="0"/>
                        </a:rPr>
                        <a:t>            7 153.00 </a:t>
                      </a:r>
                      <a:endParaRPr lang="en-ZA"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2902586"/>
                  </a:ext>
                </a:extLst>
              </a:tr>
              <a:tr h="266700">
                <a:tc>
                  <a:txBody>
                    <a:bodyPr/>
                    <a:lstStyle/>
                    <a:p>
                      <a:pPr algn="just">
                        <a:lnSpc>
                          <a:spcPct val="107000"/>
                        </a:lnSpc>
                        <a:spcAft>
                          <a:spcPts val="800"/>
                        </a:spcAft>
                      </a:pPr>
                      <a:r>
                        <a:rPr lang="en-ZA" sz="1200">
                          <a:solidFill>
                            <a:srgbClr val="000000"/>
                          </a:solidFill>
                          <a:effectLst/>
                          <a:latin typeface="Verdana" panose="020B0604030504040204" pitchFamily="34" charset="0"/>
                          <a:ea typeface="Verdana" panose="020B0604030504040204" pitchFamily="34" charset="0"/>
                          <a:cs typeface="Calibri" panose="020F0502020204030204" pitchFamily="34" charset="0"/>
                        </a:rPr>
                        <a:t>7</a:t>
                      </a:r>
                      <a:endParaRPr lang="en-ZA"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200">
                          <a:solidFill>
                            <a:srgbClr val="000000"/>
                          </a:solidFill>
                          <a:effectLst/>
                          <a:latin typeface="Verdana" panose="020B0604030504040204" pitchFamily="34" charset="0"/>
                          <a:ea typeface="Verdana" panose="020B0604030504040204" pitchFamily="34" charset="0"/>
                          <a:cs typeface="Calibri" panose="020F0502020204030204" pitchFamily="34" charset="0"/>
                        </a:rPr>
                        <a:t>Cabbage</a:t>
                      </a:r>
                      <a:endParaRPr lang="en-ZA"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200">
                          <a:solidFill>
                            <a:srgbClr val="000000"/>
                          </a:solidFill>
                          <a:effectLst/>
                          <a:latin typeface="Verdana" panose="020B0604030504040204" pitchFamily="34" charset="0"/>
                          <a:ea typeface="Verdana" panose="020B0604030504040204" pitchFamily="34" charset="0"/>
                          <a:cs typeface="Calibri" panose="020F0502020204030204" pitchFamily="34" charset="0"/>
                        </a:rPr>
                        <a:t>         17 993.00 </a:t>
                      </a:r>
                      <a:endParaRPr lang="en-ZA"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9703779"/>
                  </a:ext>
                </a:extLst>
              </a:tr>
              <a:tr h="266700">
                <a:tc>
                  <a:txBody>
                    <a:bodyPr/>
                    <a:lstStyle/>
                    <a:p>
                      <a:pPr algn="just">
                        <a:lnSpc>
                          <a:spcPct val="107000"/>
                        </a:lnSpc>
                        <a:spcAft>
                          <a:spcPts val="800"/>
                        </a:spcAft>
                      </a:pPr>
                      <a:r>
                        <a:rPr lang="en-ZA" sz="1200">
                          <a:solidFill>
                            <a:srgbClr val="000000"/>
                          </a:solidFill>
                          <a:effectLst/>
                          <a:latin typeface="Verdana" panose="020B0604030504040204" pitchFamily="34" charset="0"/>
                          <a:ea typeface="Verdana" panose="020B0604030504040204" pitchFamily="34" charset="0"/>
                          <a:cs typeface="Calibri" panose="020F0502020204030204" pitchFamily="34" charset="0"/>
                        </a:rPr>
                        <a:t>8</a:t>
                      </a:r>
                      <a:endParaRPr lang="en-ZA"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200">
                          <a:solidFill>
                            <a:srgbClr val="000000"/>
                          </a:solidFill>
                          <a:effectLst/>
                          <a:latin typeface="Verdana" panose="020B0604030504040204" pitchFamily="34" charset="0"/>
                          <a:ea typeface="Verdana" panose="020B0604030504040204" pitchFamily="34" charset="0"/>
                          <a:cs typeface="Calibri" panose="020F0502020204030204" pitchFamily="34" charset="0"/>
                        </a:rPr>
                        <a:t>Tomato</a:t>
                      </a:r>
                      <a:endParaRPr lang="en-ZA"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200">
                          <a:solidFill>
                            <a:srgbClr val="000000"/>
                          </a:solidFill>
                          <a:effectLst/>
                          <a:latin typeface="Verdana" panose="020B0604030504040204" pitchFamily="34" charset="0"/>
                          <a:ea typeface="Verdana" panose="020B0604030504040204" pitchFamily="34" charset="0"/>
                          <a:cs typeface="Calibri" panose="020F0502020204030204" pitchFamily="34" charset="0"/>
                        </a:rPr>
                        <a:t>         24 007.00 </a:t>
                      </a:r>
                      <a:endParaRPr lang="en-ZA"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3611206"/>
                  </a:ext>
                </a:extLst>
              </a:tr>
              <a:tr h="266700">
                <a:tc>
                  <a:txBody>
                    <a:bodyPr/>
                    <a:lstStyle/>
                    <a:p>
                      <a:pPr algn="just">
                        <a:lnSpc>
                          <a:spcPct val="107000"/>
                        </a:lnSpc>
                        <a:spcAft>
                          <a:spcPts val="800"/>
                        </a:spcAft>
                      </a:pPr>
                      <a:r>
                        <a:rPr lang="en-ZA" sz="1200">
                          <a:solidFill>
                            <a:srgbClr val="000000"/>
                          </a:solidFill>
                          <a:effectLst/>
                          <a:latin typeface="Verdana" panose="020B0604030504040204" pitchFamily="34" charset="0"/>
                          <a:ea typeface="Verdana" panose="020B0604030504040204" pitchFamily="34" charset="0"/>
                          <a:cs typeface="Calibri" panose="020F0502020204030204" pitchFamily="34" charset="0"/>
                        </a:rPr>
                        <a:t>9</a:t>
                      </a:r>
                      <a:endParaRPr lang="en-ZA"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200">
                          <a:solidFill>
                            <a:srgbClr val="000000"/>
                          </a:solidFill>
                          <a:effectLst/>
                          <a:latin typeface="Verdana" panose="020B0604030504040204" pitchFamily="34" charset="0"/>
                          <a:ea typeface="Verdana" panose="020B0604030504040204" pitchFamily="34" charset="0"/>
                          <a:cs typeface="Calibri" panose="020F0502020204030204" pitchFamily="34" charset="0"/>
                        </a:rPr>
                        <a:t>Seedlings</a:t>
                      </a:r>
                      <a:endParaRPr lang="en-ZA"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200">
                          <a:solidFill>
                            <a:srgbClr val="000000"/>
                          </a:solidFill>
                          <a:effectLst/>
                          <a:latin typeface="Verdana" panose="020B0604030504040204" pitchFamily="34" charset="0"/>
                          <a:ea typeface="Verdana" panose="020B0604030504040204" pitchFamily="34" charset="0"/>
                          <a:cs typeface="Calibri" panose="020F0502020204030204" pitchFamily="34" charset="0"/>
                        </a:rPr>
                        <a:t>            1 352.00 </a:t>
                      </a:r>
                      <a:endParaRPr lang="en-ZA"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0678362"/>
                  </a:ext>
                </a:extLst>
              </a:tr>
              <a:tr h="266700">
                <a:tc>
                  <a:txBody>
                    <a:bodyPr/>
                    <a:lstStyle/>
                    <a:p>
                      <a:pPr algn="just">
                        <a:lnSpc>
                          <a:spcPct val="107000"/>
                        </a:lnSpc>
                        <a:spcAft>
                          <a:spcPts val="800"/>
                        </a:spcAft>
                      </a:pPr>
                      <a:r>
                        <a:rPr lang="en-ZA" sz="1200">
                          <a:solidFill>
                            <a:srgbClr val="000000"/>
                          </a:solidFill>
                          <a:effectLst/>
                          <a:latin typeface="Verdana" panose="020B0604030504040204" pitchFamily="34" charset="0"/>
                          <a:ea typeface="Verdana" panose="020B0604030504040204" pitchFamily="34" charset="0"/>
                          <a:cs typeface="Calibri" panose="020F0502020204030204" pitchFamily="34" charset="0"/>
                        </a:rPr>
                        <a:t>10</a:t>
                      </a:r>
                      <a:endParaRPr lang="en-ZA"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200">
                          <a:solidFill>
                            <a:srgbClr val="000000"/>
                          </a:solidFill>
                          <a:effectLst/>
                          <a:latin typeface="Verdana" panose="020B0604030504040204" pitchFamily="34" charset="0"/>
                          <a:ea typeface="Verdana" panose="020B0604030504040204" pitchFamily="34" charset="0"/>
                          <a:cs typeface="Calibri" panose="020F0502020204030204" pitchFamily="34" charset="0"/>
                        </a:rPr>
                        <a:t>Green pepper</a:t>
                      </a:r>
                      <a:endParaRPr lang="en-ZA"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200">
                          <a:solidFill>
                            <a:srgbClr val="000000"/>
                          </a:solidFill>
                          <a:effectLst/>
                          <a:latin typeface="Verdana" panose="020B0604030504040204" pitchFamily="34" charset="0"/>
                          <a:ea typeface="Verdana" panose="020B0604030504040204" pitchFamily="34" charset="0"/>
                          <a:cs typeface="Calibri" panose="020F0502020204030204" pitchFamily="34" charset="0"/>
                        </a:rPr>
                        <a:t>            3 000.00 </a:t>
                      </a:r>
                      <a:endParaRPr lang="en-ZA"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4649998"/>
                  </a:ext>
                </a:extLst>
              </a:tr>
              <a:tr h="266700">
                <a:tc gridSpan="2">
                  <a:txBody>
                    <a:bodyPr/>
                    <a:lstStyle/>
                    <a:p>
                      <a:pPr algn="just">
                        <a:lnSpc>
                          <a:spcPct val="107000"/>
                        </a:lnSpc>
                        <a:spcAft>
                          <a:spcPts val="800"/>
                        </a:spcAft>
                      </a:pPr>
                      <a:r>
                        <a:rPr lang="en-ZA" sz="1200"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 TOTAL</a:t>
                      </a:r>
                      <a:endParaRPr lang="en-ZA"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n-ZA"/>
                    </a:p>
                  </a:txBody>
                  <a:tcPr/>
                </a:tc>
                <a:tc>
                  <a:txBody>
                    <a:bodyPr/>
                    <a:lstStyle/>
                    <a:p>
                      <a:pPr algn="just">
                        <a:lnSpc>
                          <a:spcPct val="107000"/>
                        </a:lnSpc>
                        <a:spcAft>
                          <a:spcPts val="800"/>
                        </a:spcAft>
                      </a:pPr>
                      <a:r>
                        <a:rPr lang="en-ZA" sz="1200"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    1 044 214.00 </a:t>
                      </a:r>
                      <a:endParaRPr lang="en-ZA"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4276267885"/>
                  </a:ext>
                </a:extLst>
              </a:tr>
            </a:tbl>
          </a:graphicData>
        </a:graphic>
      </p:graphicFrame>
      <p:sp>
        <p:nvSpPr>
          <p:cNvPr id="5" name="Text Placeholder 7">
            <a:extLst>
              <a:ext uri="{FF2B5EF4-FFF2-40B4-BE49-F238E27FC236}">
                <a16:creationId xmlns:a16="http://schemas.microsoft.com/office/drawing/2014/main" id="{127498BF-1B76-A498-3EDF-B3FF19B86D37}"/>
              </a:ext>
            </a:extLst>
          </p:cNvPr>
          <p:cNvSpPr txBox="1">
            <a:spLocks/>
          </p:cNvSpPr>
          <p:nvPr/>
        </p:nvSpPr>
        <p:spPr>
          <a:xfrm rot="3156235">
            <a:off x="775492" y="1954845"/>
            <a:ext cx="1163764" cy="1938702"/>
          </a:xfrm>
          <a:prstGeom prst="rect">
            <a:avLst/>
          </a:prstGeom>
          <a:solidFill>
            <a:srgbClr val="0091CC"/>
          </a:solidFill>
        </p:spPr>
        <p:txBody>
          <a:bodyPr vert="vert270" lIns="72000" tIns="72000" rIns="72000" bIns="72000" anchor="b" anchorCtr="1">
            <a:noAutofit/>
          </a:bodyPr>
          <a:lstStyle>
            <a:lvl1pPr marL="0" indent="0" algn="ctr" rtl="0" eaLnBrk="1" latinLnBrk="0" hangingPunct="1">
              <a:spcBef>
                <a:spcPts val="600"/>
              </a:spcBef>
              <a:buClr>
                <a:schemeClr val="accent1"/>
              </a:buClr>
              <a:buSzPct val="76000"/>
              <a:buFont typeface="Wingdings 3"/>
              <a:buNone/>
              <a:defRPr kumimoji="0" sz="1467" kern="1200">
                <a:solidFill>
                  <a:schemeClr val="bg1"/>
                </a:solidFill>
                <a:latin typeface="VAG Rounded LT Light" panose="02000403040000020004" pitchFamily="2" charset="0"/>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ZA" sz="1600" dirty="0">
                <a:latin typeface="VAG Rounded LT Light" panose="02000403040000020004"/>
                <a:ea typeface="Verdana" panose="020B0604030504040204" pitchFamily="34" charset="0"/>
              </a:rPr>
              <a:t>Increased and diversified resource base for programme implementation. </a:t>
            </a:r>
          </a:p>
        </p:txBody>
      </p:sp>
    </p:spTree>
    <p:extLst>
      <p:ext uri="{BB962C8B-B14F-4D97-AF65-F5344CB8AC3E}">
        <p14:creationId xmlns:p14="http://schemas.microsoft.com/office/powerpoint/2010/main" val="3820168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FF7EF-5464-AD67-C622-A4333397EC8A}"/>
              </a:ext>
            </a:extLst>
          </p:cNvPr>
          <p:cNvSpPr>
            <a:spLocks noGrp="1"/>
          </p:cNvSpPr>
          <p:nvPr>
            <p:ph type="title"/>
          </p:nvPr>
        </p:nvSpPr>
        <p:spPr/>
        <p:txBody>
          <a:bodyPr>
            <a:noAutofit/>
          </a:bodyPr>
          <a:lstStyle/>
          <a:p>
            <a:br>
              <a:rPr lang="en-US" sz="2600" dirty="0">
                <a:solidFill>
                  <a:srgbClr val="0070C0"/>
                </a:solidFill>
                <a:effectLst/>
                <a:latin typeface="VAG Rounded LT Light" panose="02000403040000020004"/>
                <a:ea typeface="Calibri" panose="020F0502020204030204" pitchFamily="34" charset="0"/>
                <a:cs typeface="Times New Roman" panose="02020603050405020304" pitchFamily="18" charset="0"/>
              </a:rPr>
            </a:br>
            <a:r>
              <a:rPr lang="en-US" sz="2600" dirty="0">
                <a:solidFill>
                  <a:srgbClr val="0070C0"/>
                </a:solidFill>
                <a:effectLst/>
                <a:latin typeface="VAG Rounded LT Light" panose="02000403040000020004"/>
                <a:ea typeface="Calibri" panose="020F0502020204030204" pitchFamily="34" charset="0"/>
                <a:cs typeface="Times New Roman" panose="02020603050405020304" pitchFamily="18" charset="0"/>
              </a:rPr>
              <a:t>8. </a:t>
            </a:r>
            <a:r>
              <a:rPr lang="en-US" sz="2600" dirty="0" err="1">
                <a:solidFill>
                  <a:srgbClr val="0070C0"/>
                </a:solidFill>
                <a:effectLst/>
                <a:latin typeface="VAG Rounded LT Light" panose="02000403040000020004"/>
                <a:ea typeface="Calibri" panose="020F0502020204030204" pitchFamily="34" charset="0"/>
                <a:cs typeface="Times New Roman" panose="02020603050405020304" pitchFamily="18" charset="0"/>
              </a:rPr>
              <a:t>Organisational</a:t>
            </a:r>
            <a:r>
              <a:rPr lang="en-US" sz="2600" dirty="0">
                <a:solidFill>
                  <a:srgbClr val="0070C0"/>
                </a:solidFill>
                <a:effectLst/>
                <a:latin typeface="VAG Rounded LT Light" panose="02000403040000020004"/>
                <a:ea typeface="Calibri" panose="020F0502020204030204" pitchFamily="34" charset="0"/>
                <a:cs typeface="Times New Roman" panose="02020603050405020304" pitchFamily="18" charset="0"/>
              </a:rPr>
              <a:t> Development – </a:t>
            </a:r>
            <a:r>
              <a:rPr lang="en-US" sz="2600" dirty="0" err="1">
                <a:solidFill>
                  <a:srgbClr val="0070C0"/>
                </a:solidFill>
                <a:effectLst/>
                <a:latin typeface="VAG Rounded LT Light" panose="02000403040000020004"/>
                <a:ea typeface="Calibri" panose="020F0502020204030204" pitchFamily="34" charset="0"/>
                <a:cs typeface="Times New Roman" panose="02020603050405020304" pitchFamily="18" charset="0"/>
              </a:rPr>
              <a:t>Agro</a:t>
            </a:r>
            <a:r>
              <a:rPr lang="en-US" sz="2600" dirty="0">
                <a:solidFill>
                  <a:srgbClr val="0070C0"/>
                </a:solidFill>
                <a:effectLst/>
                <a:latin typeface="VAG Rounded LT Light" panose="02000403040000020004"/>
                <a:ea typeface="Calibri" panose="020F0502020204030204" pitchFamily="34" charset="0"/>
                <a:cs typeface="Times New Roman" panose="02020603050405020304" pitchFamily="18" charset="0"/>
              </a:rPr>
              <a:t>-processing Factory</a:t>
            </a:r>
            <a:endParaRPr lang="en-ZA" sz="2600" dirty="0">
              <a:solidFill>
                <a:srgbClr val="0070C0"/>
              </a:solidFill>
              <a:latin typeface="VAG Rounded LT Light" panose="02000403040000020004"/>
            </a:endParaRPr>
          </a:p>
        </p:txBody>
      </p:sp>
      <p:sp>
        <p:nvSpPr>
          <p:cNvPr id="7" name="Content Placeholder 6">
            <a:extLst>
              <a:ext uri="{FF2B5EF4-FFF2-40B4-BE49-F238E27FC236}">
                <a16:creationId xmlns:a16="http://schemas.microsoft.com/office/drawing/2014/main" id="{05B81A90-AFD3-5F89-A644-D35E2509D457}"/>
              </a:ext>
            </a:extLst>
          </p:cNvPr>
          <p:cNvSpPr>
            <a:spLocks noGrp="1"/>
          </p:cNvSpPr>
          <p:nvPr>
            <p:ph sz="quarter" idx="14"/>
          </p:nvPr>
        </p:nvSpPr>
        <p:spPr>
          <a:xfrm>
            <a:off x="2276565" y="694502"/>
            <a:ext cx="6440992" cy="1083646"/>
          </a:xfrm>
        </p:spPr>
        <p:txBody>
          <a:bodyPr>
            <a:noAutofit/>
          </a:bodyPr>
          <a:lstStyle/>
          <a:p>
            <a:pPr>
              <a:lnSpc>
                <a:spcPct val="107000"/>
              </a:lnSpc>
              <a:spcAft>
                <a:spcPts val="800"/>
              </a:spcAft>
            </a:pPr>
            <a:r>
              <a:rPr lang="en-ZA" sz="1400" dirty="0">
                <a:effectLst/>
                <a:latin typeface="Verdana" panose="020B0604030504040204" pitchFamily="34" charset="0"/>
                <a:ea typeface="Verdana" panose="020B0604030504040204" pitchFamily="34" charset="0"/>
                <a:cs typeface="Calibri" panose="020F0502020204030204" pitchFamily="34" charset="0"/>
              </a:rPr>
              <a:t>The factory’s main product is the Tomato Puree which has been stocked already by some outlets of the largest chain stores in Zambia, Shoprite, and other supermarkets such as Melissa. The performance of the factory enterprise in 2022, is outlined below. </a:t>
            </a:r>
          </a:p>
          <a:p>
            <a:pPr>
              <a:lnSpc>
                <a:spcPct val="107000"/>
              </a:lnSpc>
              <a:spcAft>
                <a:spcPts val="800"/>
              </a:spcAft>
            </a:pPr>
            <a:endParaRPr lang="en-ZA" sz="1400" dirty="0">
              <a:effectLst/>
              <a:latin typeface="Verdana" panose="020B0604030504040204" pitchFamily="34" charset="0"/>
              <a:ea typeface="Verdana" panose="020B0604030504040204" pitchFamily="34" charset="0"/>
              <a:cs typeface="Calibri" panose="020F0502020204030204" pitchFamily="34" charset="0"/>
            </a:endParaRPr>
          </a:p>
        </p:txBody>
      </p:sp>
      <p:sp>
        <p:nvSpPr>
          <p:cNvPr id="18" name="Text Placeholder 17">
            <a:extLst>
              <a:ext uri="{FF2B5EF4-FFF2-40B4-BE49-F238E27FC236}">
                <a16:creationId xmlns:a16="http://schemas.microsoft.com/office/drawing/2014/main" id="{F20FE33D-433F-34A3-DB35-C04C2DE68DDA}"/>
              </a:ext>
            </a:extLst>
          </p:cNvPr>
          <p:cNvSpPr>
            <a:spLocks noGrp="1"/>
          </p:cNvSpPr>
          <p:nvPr>
            <p:ph type="body" sz="quarter" idx="10"/>
          </p:nvPr>
        </p:nvSpPr>
        <p:spPr>
          <a:xfrm rot="5400000">
            <a:off x="720725" y="237213"/>
            <a:ext cx="1028540" cy="2002234"/>
          </a:xfrm>
        </p:spPr>
        <p:txBody>
          <a:bodyPr>
            <a:noAutofit/>
          </a:bodyPr>
          <a:lstStyle/>
          <a:p>
            <a:r>
              <a:rPr lang="en-ZA" sz="1600" dirty="0"/>
              <a:t>OURPUT 7:          </a:t>
            </a:r>
            <a:r>
              <a:rPr lang="en-GB" sz="1800" dirty="0">
                <a:effectLst/>
                <a:latin typeface="Times New Roman" panose="02020603050405020304" pitchFamily="18" charset="0"/>
                <a:ea typeface="Calibri" panose="020F0502020204030204" pitchFamily="34" charset="0"/>
              </a:rPr>
              <a:t>Consolidating our Internal Capacities</a:t>
            </a:r>
            <a:endParaRPr lang="en-ZA" sz="1600" dirty="0"/>
          </a:p>
        </p:txBody>
      </p:sp>
      <p:sp>
        <p:nvSpPr>
          <p:cNvPr id="8" name="Text Placeholder 7">
            <a:extLst>
              <a:ext uri="{FF2B5EF4-FFF2-40B4-BE49-F238E27FC236}">
                <a16:creationId xmlns:a16="http://schemas.microsoft.com/office/drawing/2014/main" id="{C5C56342-B21D-D195-B0E3-AF22A3F7422D}"/>
              </a:ext>
            </a:extLst>
          </p:cNvPr>
          <p:cNvSpPr>
            <a:spLocks noGrp="1"/>
          </p:cNvSpPr>
          <p:nvPr>
            <p:ph type="body" sz="quarter" idx="11"/>
          </p:nvPr>
        </p:nvSpPr>
        <p:spPr>
          <a:xfrm rot="3156235">
            <a:off x="1207835" y="3138363"/>
            <a:ext cx="727858" cy="1780806"/>
          </a:xfrm>
        </p:spPr>
        <p:txBody>
          <a:bodyPr>
            <a:noAutofit/>
          </a:bodyPr>
          <a:lstStyle/>
          <a:p>
            <a:r>
              <a:rPr lang="en-ZA" sz="1600" dirty="0">
                <a:effectLst/>
                <a:latin typeface="VAG Rounded LT Light" panose="02000403040000020004"/>
                <a:ea typeface="Verdana" panose="020B0604030504040204" pitchFamily="34" charset="0"/>
              </a:rPr>
              <a:t>AGRO-PROCESSING PLANT</a:t>
            </a:r>
          </a:p>
        </p:txBody>
      </p:sp>
      <p:sp>
        <p:nvSpPr>
          <p:cNvPr id="5" name="Text Placeholder 7">
            <a:extLst>
              <a:ext uri="{FF2B5EF4-FFF2-40B4-BE49-F238E27FC236}">
                <a16:creationId xmlns:a16="http://schemas.microsoft.com/office/drawing/2014/main" id="{127498BF-1B76-A498-3EDF-B3FF19B86D37}"/>
              </a:ext>
            </a:extLst>
          </p:cNvPr>
          <p:cNvSpPr txBox="1">
            <a:spLocks/>
          </p:cNvSpPr>
          <p:nvPr/>
        </p:nvSpPr>
        <p:spPr>
          <a:xfrm rot="3156235">
            <a:off x="698363" y="1804506"/>
            <a:ext cx="1219805" cy="2068081"/>
          </a:xfrm>
          <a:prstGeom prst="rect">
            <a:avLst/>
          </a:prstGeom>
          <a:solidFill>
            <a:srgbClr val="0091CC"/>
          </a:solidFill>
        </p:spPr>
        <p:txBody>
          <a:bodyPr vert="vert270" lIns="72000" tIns="72000" rIns="72000" bIns="72000" anchor="b" anchorCtr="1">
            <a:noAutofit/>
          </a:bodyPr>
          <a:lstStyle>
            <a:lvl1pPr marL="0" indent="0" algn="ctr" rtl="0" eaLnBrk="1" latinLnBrk="0" hangingPunct="1">
              <a:spcBef>
                <a:spcPts val="600"/>
              </a:spcBef>
              <a:buClr>
                <a:schemeClr val="accent1"/>
              </a:buClr>
              <a:buSzPct val="76000"/>
              <a:buFont typeface="Wingdings 3"/>
              <a:buNone/>
              <a:defRPr kumimoji="0" sz="1467" kern="1200">
                <a:solidFill>
                  <a:schemeClr val="bg1"/>
                </a:solidFill>
                <a:latin typeface="VAG Rounded LT Light" panose="02000403040000020004" pitchFamily="2" charset="0"/>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ZA" sz="1600" dirty="0">
                <a:latin typeface="VAG Rounded LT Light" panose="02000403040000020004"/>
                <a:ea typeface="Verdana" panose="020B0604030504040204" pitchFamily="34" charset="0"/>
              </a:rPr>
              <a:t>Increased and diversified resource base for program implementation. </a:t>
            </a:r>
          </a:p>
        </p:txBody>
      </p:sp>
      <p:graphicFrame>
        <p:nvGraphicFramePr>
          <p:cNvPr id="9" name="Table 8">
            <a:extLst>
              <a:ext uri="{FF2B5EF4-FFF2-40B4-BE49-F238E27FC236}">
                <a16:creationId xmlns:a16="http://schemas.microsoft.com/office/drawing/2014/main" id="{66314845-7E76-9DEF-DD99-0F991DD2C4B1}"/>
              </a:ext>
            </a:extLst>
          </p:cNvPr>
          <p:cNvGraphicFramePr>
            <a:graphicFrameLocks noGrp="1"/>
          </p:cNvGraphicFramePr>
          <p:nvPr>
            <p:extLst>
              <p:ext uri="{D42A27DB-BD31-4B8C-83A1-F6EECF244321}">
                <p14:modId xmlns:p14="http://schemas.microsoft.com/office/powerpoint/2010/main" val="398300705"/>
              </p:ext>
            </p:extLst>
          </p:nvPr>
        </p:nvGraphicFramePr>
        <p:xfrm>
          <a:off x="2276564" y="1778148"/>
          <a:ext cx="6481445" cy="3621409"/>
        </p:xfrm>
        <a:graphic>
          <a:graphicData uri="http://schemas.openxmlformats.org/drawingml/2006/table">
            <a:tbl>
              <a:tblPr firstRow="1" firstCol="1" bandRow="1">
                <a:tableStyleId>{5C22544A-7EE6-4342-B048-85BDC9FD1C3A}</a:tableStyleId>
              </a:tblPr>
              <a:tblGrid>
                <a:gridCol w="1229995">
                  <a:extLst>
                    <a:ext uri="{9D8B030D-6E8A-4147-A177-3AD203B41FA5}">
                      <a16:colId xmlns:a16="http://schemas.microsoft.com/office/drawing/2014/main" val="2134644383"/>
                    </a:ext>
                  </a:extLst>
                </a:gridCol>
                <a:gridCol w="1230630">
                  <a:extLst>
                    <a:ext uri="{9D8B030D-6E8A-4147-A177-3AD203B41FA5}">
                      <a16:colId xmlns:a16="http://schemas.microsoft.com/office/drawing/2014/main" val="1267952453"/>
                    </a:ext>
                  </a:extLst>
                </a:gridCol>
                <a:gridCol w="1230630">
                  <a:extLst>
                    <a:ext uri="{9D8B030D-6E8A-4147-A177-3AD203B41FA5}">
                      <a16:colId xmlns:a16="http://schemas.microsoft.com/office/drawing/2014/main" val="2978826319"/>
                    </a:ext>
                  </a:extLst>
                </a:gridCol>
                <a:gridCol w="2790190">
                  <a:extLst>
                    <a:ext uri="{9D8B030D-6E8A-4147-A177-3AD203B41FA5}">
                      <a16:colId xmlns:a16="http://schemas.microsoft.com/office/drawing/2014/main" val="3611093598"/>
                    </a:ext>
                  </a:extLst>
                </a:gridCol>
              </a:tblGrid>
              <a:tr h="212725">
                <a:tc>
                  <a:txBody>
                    <a:bodyPr/>
                    <a:lstStyle/>
                    <a:p>
                      <a:pPr algn="just">
                        <a:lnSpc>
                          <a:spcPct val="107000"/>
                        </a:lnSpc>
                        <a:spcAft>
                          <a:spcPts val="800"/>
                        </a:spcAft>
                      </a:pPr>
                      <a:r>
                        <a:rPr lang="en-US" sz="1100" dirty="0">
                          <a:effectLst/>
                        </a:rPr>
                        <a:t>Production Line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1100">
                          <a:effectLst/>
                        </a:rPr>
                        <a:t>2022 Projections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1100">
                          <a:effectLst/>
                        </a:rPr>
                        <a:t>Production Status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1100">
                          <a:effectLst/>
                        </a:rPr>
                        <a:t>Production Status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48538696"/>
                  </a:ext>
                </a:extLst>
              </a:tr>
              <a:tr h="257175">
                <a:tc>
                  <a:txBody>
                    <a:bodyPr/>
                    <a:lstStyle/>
                    <a:p>
                      <a:pPr algn="just">
                        <a:lnSpc>
                          <a:spcPct val="107000"/>
                        </a:lnSpc>
                        <a:spcAft>
                          <a:spcPts val="800"/>
                        </a:spcAft>
                      </a:pPr>
                      <a:r>
                        <a:rPr lang="en-US" sz="1100">
                          <a:effectLst/>
                        </a:rPr>
                        <a:t>Tomato puree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1100">
                          <a:effectLst/>
                        </a:rPr>
                        <a:t>15,000 units of 250ml bottles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1100">
                          <a:effectLst/>
                        </a:rPr>
                        <a:t>11,300 as of 28 July 2022 (75.33%).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1100">
                          <a:effectLst/>
                        </a:rPr>
                        <a:t>Due to overstock, production was halted to avoid risk of product expiring</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481091"/>
                  </a:ext>
                </a:extLst>
              </a:tr>
              <a:tr h="247650">
                <a:tc>
                  <a:txBody>
                    <a:bodyPr/>
                    <a:lstStyle/>
                    <a:p>
                      <a:pPr algn="just">
                        <a:lnSpc>
                          <a:spcPct val="107000"/>
                        </a:lnSpc>
                        <a:spcAft>
                          <a:spcPts val="800"/>
                        </a:spcAft>
                      </a:pPr>
                      <a:r>
                        <a:rPr lang="en-US" sz="1100">
                          <a:effectLst/>
                        </a:rPr>
                        <a:t>Dried mango</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1100">
                          <a:effectLst/>
                        </a:rPr>
                        <a:t>2500x 30g.</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1100">
                          <a:effectLst/>
                        </a:rPr>
                        <a:t>969 sachets were produced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1100">
                          <a:effectLst/>
                        </a:rPr>
                        <a:t>There is market for bulk purchase of the product e.g., Umoyo Heath Products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82820963"/>
                  </a:ext>
                </a:extLst>
              </a:tr>
              <a:tr h="247650">
                <a:tc>
                  <a:txBody>
                    <a:bodyPr/>
                    <a:lstStyle/>
                    <a:p>
                      <a:pPr algn="just">
                        <a:lnSpc>
                          <a:spcPct val="107000"/>
                        </a:lnSpc>
                        <a:spcAft>
                          <a:spcPts val="800"/>
                        </a:spcAft>
                      </a:pPr>
                      <a:r>
                        <a:rPr lang="en-US" sz="1100">
                          <a:effectLst/>
                        </a:rPr>
                        <a:t>Mango juice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1100">
                          <a:effectLst/>
                        </a:rPr>
                        <a:t>Mango juice on trial basis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1100">
                          <a:effectLst/>
                        </a:rPr>
                        <a:t>138 x 160ml bottle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ZA" sz="1100">
                          <a:effectLst/>
                        </a:rPr>
                        <a:t>Trials &amp; product sampling of the juice done; customer feedback good.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24444594"/>
                  </a:ext>
                </a:extLst>
              </a:tr>
              <a:tr h="257175">
                <a:tc>
                  <a:txBody>
                    <a:bodyPr/>
                    <a:lstStyle/>
                    <a:p>
                      <a:pPr algn="just">
                        <a:lnSpc>
                          <a:spcPct val="107000"/>
                        </a:lnSpc>
                        <a:spcAft>
                          <a:spcPts val="800"/>
                        </a:spcAft>
                      </a:pPr>
                      <a:r>
                        <a:rPr lang="en-US" sz="1100">
                          <a:effectLst/>
                        </a:rPr>
                        <a:t>Dried tomato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1100">
                          <a:effectLst/>
                        </a:rPr>
                        <a:t>500 Sachets of dried tomato</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1100">
                          <a:effectLst/>
                        </a:rPr>
                        <a:t>100 sachets were produced (20%)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1100">
                          <a:effectLst/>
                        </a:rPr>
                        <a:t>Dried tomato line is still under product development. Informal market not that receptive of the product.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69133186"/>
                  </a:ext>
                </a:extLst>
              </a:tr>
              <a:tr h="257175">
                <a:tc>
                  <a:txBody>
                    <a:bodyPr/>
                    <a:lstStyle/>
                    <a:p>
                      <a:pPr algn="just">
                        <a:lnSpc>
                          <a:spcPct val="107000"/>
                        </a:lnSpc>
                        <a:spcAft>
                          <a:spcPts val="800"/>
                        </a:spcAft>
                      </a:pPr>
                      <a:r>
                        <a:rPr lang="en-US" sz="1100">
                          <a:effectLst/>
                        </a:rPr>
                        <a:t>Peanut butter</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1100">
                          <a:effectLst/>
                        </a:rPr>
                        <a:t>2500kg of peanut into peanut butter.</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1100">
                          <a:effectLst/>
                        </a:rPr>
                        <a:t>Not done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1100">
                          <a:effectLst/>
                        </a:rPr>
                        <a:t>Production not commenced due to resource constraints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0529878"/>
                  </a:ext>
                </a:extLst>
              </a:tr>
              <a:tr h="257175">
                <a:tc>
                  <a:txBody>
                    <a:bodyPr/>
                    <a:lstStyle/>
                    <a:p>
                      <a:pPr algn="just">
                        <a:lnSpc>
                          <a:spcPct val="107000"/>
                        </a:lnSpc>
                        <a:spcAft>
                          <a:spcPts val="800"/>
                        </a:spcAft>
                      </a:pPr>
                      <a:r>
                        <a:rPr lang="en-GB" sz="1200">
                          <a:effectLst/>
                        </a:rPr>
                        <a:t>Tomato/Chili sauce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ZA" sz="1100">
                          <a:effectLst/>
                        </a:rPr>
                        <a:t>600 tomato source/chili bottles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ZA" sz="1100">
                          <a:effectLst/>
                        </a:rPr>
                        <a:t>108 x 270g bottles were produced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1100">
                          <a:effectLst/>
                        </a:rPr>
                        <a:t>Product is self-marketing but need to make it stand out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76218274"/>
                  </a:ext>
                </a:extLst>
              </a:tr>
              <a:tr h="257175">
                <a:tc>
                  <a:txBody>
                    <a:bodyPr/>
                    <a:lstStyle/>
                    <a:p>
                      <a:pPr algn="just">
                        <a:lnSpc>
                          <a:spcPct val="107000"/>
                        </a:lnSpc>
                        <a:spcAft>
                          <a:spcPts val="800"/>
                        </a:spcAft>
                      </a:pPr>
                      <a:r>
                        <a:rPr lang="en-GB" sz="1200">
                          <a:effectLst/>
                        </a:rPr>
                        <a:t>Dried mushroom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ZA" sz="1100">
                          <a:effectLst/>
                        </a:rPr>
                        <a:t>Drying of 1000kg fresh mushroom</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1100">
                          <a:effectLst/>
                        </a:rPr>
                        <a:t>Not done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1100">
                          <a:effectLst/>
                        </a:rPr>
                        <a:t>Need to package dried mushroom for sale to the formal market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26268538"/>
                  </a:ext>
                </a:extLst>
              </a:tr>
              <a:tr h="257175">
                <a:tc>
                  <a:txBody>
                    <a:bodyPr/>
                    <a:lstStyle/>
                    <a:p>
                      <a:pPr algn="just">
                        <a:lnSpc>
                          <a:spcPct val="107000"/>
                        </a:lnSpc>
                        <a:spcAft>
                          <a:spcPts val="800"/>
                        </a:spcAft>
                      </a:pPr>
                      <a:r>
                        <a:rPr lang="en-GB" sz="1200" dirty="0">
                          <a:effectLst/>
                        </a:rPr>
                        <a:t>Dried traditional vegetables.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ZA" sz="1100">
                          <a:effectLst/>
                        </a:rPr>
                        <a:t>400kg of dried traditional vegetables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1100">
                          <a:effectLst/>
                        </a:rPr>
                        <a:t>Not done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1100" dirty="0">
                          <a:effectLst/>
                        </a:rPr>
                        <a:t>Need to package dried vegetables for sale to the formal market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1489145"/>
                  </a:ext>
                </a:extLst>
              </a:tr>
            </a:tbl>
          </a:graphicData>
        </a:graphic>
      </p:graphicFrame>
    </p:spTree>
    <p:extLst>
      <p:ext uri="{BB962C8B-B14F-4D97-AF65-F5344CB8AC3E}">
        <p14:creationId xmlns:p14="http://schemas.microsoft.com/office/powerpoint/2010/main" val="24629626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FF7EF-5464-AD67-C622-A4333397EC8A}"/>
              </a:ext>
            </a:extLst>
          </p:cNvPr>
          <p:cNvSpPr>
            <a:spLocks noGrp="1"/>
          </p:cNvSpPr>
          <p:nvPr>
            <p:ph type="title"/>
          </p:nvPr>
        </p:nvSpPr>
        <p:spPr/>
        <p:txBody>
          <a:bodyPr>
            <a:noAutofit/>
          </a:bodyPr>
          <a:lstStyle/>
          <a:p>
            <a:br>
              <a:rPr lang="en-US" sz="2800" dirty="0">
                <a:solidFill>
                  <a:srgbClr val="0070C0"/>
                </a:solidFill>
                <a:effectLst/>
                <a:latin typeface="VAG Rounded LT Light" panose="02000403040000020004"/>
                <a:ea typeface="Calibri" panose="020F0502020204030204" pitchFamily="34" charset="0"/>
                <a:cs typeface="Times New Roman" panose="02020603050405020304" pitchFamily="18" charset="0"/>
              </a:rPr>
            </a:br>
            <a:r>
              <a:rPr lang="en-US" sz="2800" dirty="0">
                <a:solidFill>
                  <a:srgbClr val="0070C0"/>
                </a:solidFill>
                <a:effectLst/>
                <a:latin typeface="VAG Rounded LT Light" panose="02000403040000020004"/>
                <a:ea typeface="Calibri" panose="020F0502020204030204" pitchFamily="34" charset="0"/>
                <a:cs typeface="Times New Roman" panose="02020603050405020304" pitchFamily="18" charset="0"/>
              </a:rPr>
              <a:t>8. </a:t>
            </a:r>
            <a:r>
              <a:rPr lang="en-US" sz="2800" dirty="0" err="1">
                <a:solidFill>
                  <a:srgbClr val="0070C0"/>
                </a:solidFill>
                <a:effectLst/>
                <a:latin typeface="VAG Rounded LT Light" panose="02000403040000020004"/>
                <a:ea typeface="Calibri" panose="020F0502020204030204" pitchFamily="34" charset="0"/>
                <a:cs typeface="Times New Roman" panose="02020603050405020304" pitchFamily="18" charset="0"/>
              </a:rPr>
              <a:t>Organisational</a:t>
            </a:r>
            <a:r>
              <a:rPr lang="en-US" sz="2800" dirty="0">
                <a:solidFill>
                  <a:srgbClr val="0070C0"/>
                </a:solidFill>
                <a:effectLst/>
                <a:latin typeface="VAG Rounded LT Light" panose="02000403040000020004"/>
                <a:ea typeface="Calibri" panose="020F0502020204030204" pitchFamily="34" charset="0"/>
                <a:cs typeface="Times New Roman" panose="02020603050405020304" pitchFamily="18" charset="0"/>
              </a:rPr>
              <a:t> Development – Chitenge Sales</a:t>
            </a:r>
            <a:endParaRPr lang="en-ZA" sz="2800" dirty="0">
              <a:solidFill>
                <a:srgbClr val="0070C0"/>
              </a:solidFill>
              <a:latin typeface="VAG Rounded LT Light" panose="02000403040000020004"/>
            </a:endParaRPr>
          </a:p>
        </p:txBody>
      </p:sp>
      <p:sp>
        <p:nvSpPr>
          <p:cNvPr id="7" name="Content Placeholder 6">
            <a:extLst>
              <a:ext uri="{FF2B5EF4-FFF2-40B4-BE49-F238E27FC236}">
                <a16:creationId xmlns:a16="http://schemas.microsoft.com/office/drawing/2014/main" id="{05B81A90-AFD3-5F89-A644-D35E2509D457}"/>
              </a:ext>
            </a:extLst>
          </p:cNvPr>
          <p:cNvSpPr>
            <a:spLocks noGrp="1"/>
          </p:cNvSpPr>
          <p:nvPr>
            <p:ph sz="quarter" idx="14"/>
          </p:nvPr>
        </p:nvSpPr>
        <p:spPr>
          <a:xfrm>
            <a:off x="2362200" y="694502"/>
            <a:ext cx="6172200" cy="3420298"/>
          </a:xfrm>
        </p:spPr>
        <p:txBody>
          <a:bodyPr>
            <a:noAutofit/>
          </a:bodyPr>
          <a:lstStyle/>
          <a:p>
            <a:pPr>
              <a:lnSpc>
                <a:spcPct val="107000"/>
              </a:lnSpc>
              <a:spcAft>
                <a:spcPts val="800"/>
              </a:spcAft>
            </a:pPr>
            <a:r>
              <a:rPr lang="en-ZA" sz="1600" dirty="0">
                <a:effectLst/>
                <a:latin typeface="Verdana" panose="020B0604030504040204" pitchFamily="34" charset="0"/>
                <a:ea typeface="Verdana" panose="020B0604030504040204" pitchFamily="34" charset="0"/>
                <a:cs typeface="Calibri" panose="020F0502020204030204" pitchFamily="34" charset="0"/>
              </a:rPr>
              <a:t>The NAC Chitenge (wrappers) is a Church Brand managed by NACRO. The Chitenge sales grew by 195% in Zambia. This was spurred by the dampening effects on sales by the Covid-19 restrictions of 2020 when the pandemic was still nouvelle. </a:t>
            </a:r>
          </a:p>
          <a:p>
            <a:pPr>
              <a:lnSpc>
                <a:spcPct val="107000"/>
              </a:lnSpc>
              <a:spcAft>
                <a:spcPts val="800"/>
              </a:spcAft>
            </a:pPr>
            <a:r>
              <a:rPr lang="en-ZA" sz="1600" dirty="0">
                <a:effectLst/>
                <a:latin typeface="Verdana" panose="020B0604030504040204" pitchFamily="34" charset="0"/>
                <a:ea typeface="Verdana" panose="020B0604030504040204" pitchFamily="34" charset="0"/>
                <a:cs typeface="Calibri" panose="020F0502020204030204" pitchFamily="34" charset="0"/>
              </a:rPr>
              <a:t>Chitenge sales in 2021; K 3,235,117.00 In 2020 the sales were K 1,095,949.00.</a:t>
            </a:r>
          </a:p>
          <a:p>
            <a:pPr>
              <a:lnSpc>
                <a:spcPct val="107000"/>
              </a:lnSpc>
              <a:spcAft>
                <a:spcPts val="800"/>
              </a:spcAft>
            </a:pPr>
            <a:endParaRPr lang="en-ZA" sz="2000" dirty="0">
              <a:effectLst/>
              <a:latin typeface="Verdana" panose="020B0604030504040204" pitchFamily="34" charset="0"/>
              <a:ea typeface="Verdana" panose="020B0604030504040204" pitchFamily="34" charset="0"/>
              <a:cs typeface="Calibri" panose="020F0502020204030204" pitchFamily="34" charset="0"/>
            </a:endParaRPr>
          </a:p>
        </p:txBody>
      </p:sp>
      <p:sp>
        <p:nvSpPr>
          <p:cNvPr id="18" name="Text Placeholder 17">
            <a:extLst>
              <a:ext uri="{FF2B5EF4-FFF2-40B4-BE49-F238E27FC236}">
                <a16:creationId xmlns:a16="http://schemas.microsoft.com/office/drawing/2014/main" id="{F20FE33D-433F-34A3-DB35-C04C2DE68DDA}"/>
              </a:ext>
            </a:extLst>
          </p:cNvPr>
          <p:cNvSpPr>
            <a:spLocks noGrp="1"/>
          </p:cNvSpPr>
          <p:nvPr>
            <p:ph type="body" sz="quarter" idx="10"/>
          </p:nvPr>
        </p:nvSpPr>
        <p:spPr>
          <a:xfrm rot="5400000">
            <a:off x="720725" y="237213"/>
            <a:ext cx="1028540" cy="2002234"/>
          </a:xfrm>
        </p:spPr>
        <p:txBody>
          <a:bodyPr>
            <a:noAutofit/>
          </a:bodyPr>
          <a:lstStyle/>
          <a:p>
            <a:r>
              <a:rPr lang="en-ZA" sz="1600" dirty="0"/>
              <a:t>OURPUT 7:          </a:t>
            </a:r>
            <a:r>
              <a:rPr lang="en-GB" sz="1800" dirty="0">
                <a:effectLst/>
                <a:latin typeface="Times New Roman" panose="02020603050405020304" pitchFamily="18" charset="0"/>
                <a:ea typeface="Calibri" panose="020F0502020204030204" pitchFamily="34" charset="0"/>
              </a:rPr>
              <a:t>Consolidating our Internal Capacities</a:t>
            </a:r>
            <a:endParaRPr lang="en-ZA" sz="1600" dirty="0"/>
          </a:p>
        </p:txBody>
      </p:sp>
      <p:sp>
        <p:nvSpPr>
          <p:cNvPr id="8" name="Text Placeholder 7">
            <a:extLst>
              <a:ext uri="{FF2B5EF4-FFF2-40B4-BE49-F238E27FC236}">
                <a16:creationId xmlns:a16="http://schemas.microsoft.com/office/drawing/2014/main" id="{C5C56342-B21D-D195-B0E3-AF22A3F7422D}"/>
              </a:ext>
            </a:extLst>
          </p:cNvPr>
          <p:cNvSpPr>
            <a:spLocks noGrp="1"/>
          </p:cNvSpPr>
          <p:nvPr>
            <p:ph type="body" sz="quarter" idx="11"/>
          </p:nvPr>
        </p:nvSpPr>
        <p:spPr>
          <a:xfrm rot="3156235">
            <a:off x="1217733" y="3118335"/>
            <a:ext cx="677439" cy="1780806"/>
          </a:xfrm>
        </p:spPr>
        <p:txBody>
          <a:bodyPr>
            <a:noAutofit/>
          </a:bodyPr>
          <a:lstStyle/>
          <a:p>
            <a:r>
              <a:rPr lang="en-ZA" sz="1600" dirty="0">
                <a:effectLst/>
                <a:latin typeface="VAG Rounded LT Light" panose="02000403040000020004"/>
                <a:ea typeface="Verdana" panose="020B0604030504040204" pitchFamily="34" charset="0"/>
              </a:rPr>
              <a:t>CHITENGE  SALES</a:t>
            </a:r>
          </a:p>
        </p:txBody>
      </p:sp>
      <p:sp>
        <p:nvSpPr>
          <p:cNvPr id="5" name="Text Placeholder 7">
            <a:extLst>
              <a:ext uri="{FF2B5EF4-FFF2-40B4-BE49-F238E27FC236}">
                <a16:creationId xmlns:a16="http://schemas.microsoft.com/office/drawing/2014/main" id="{127498BF-1B76-A498-3EDF-B3FF19B86D37}"/>
              </a:ext>
            </a:extLst>
          </p:cNvPr>
          <p:cNvSpPr txBox="1">
            <a:spLocks/>
          </p:cNvSpPr>
          <p:nvPr/>
        </p:nvSpPr>
        <p:spPr>
          <a:xfrm rot="3156235">
            <a:off x="781725" y="1845710"/>
            <a:ext cx="1116076" cy="2068081"/>
          </a:xfrm>
          <a:prstGeom prst="rect">
            <a:avLst/>
          </a:prstGeom>
          <a:solidFill>
            <a:srgbClr val="0091CC"/>
          </a:solidFill>
        </p:spPr>
        <p:txBody>
          <a:bodyPr vert="vert270" lIns="72000" tIns="72000" rIns="72000" bIns="72000" anchor="b" anchorCtr="1">
            <a:noAutofit/>
          </a:bodyPr>
          <a:lstStyle>
            <a:lvl1pPr marL="0" indent="0" algn="ctr" rtl="0" eaLnBrk="1" latinLnBrk="0" hangingPunct="1">
              <a:spcBef>
                <a:spcPts val="600"/>
              </a:spcBef>
              <a:buClr>
                <a:schemeClr val="accent1"/>
              </a:buClr>
              <a:buSzPct val="76000"/>
              <a:buFont typeface="Wingdings 3"/>
              <a:buNone/>
              <a:defRPr kumimoji="0" sz="1467" kern="1200">
                <a:solidFill>
                  <a:schemeClr val="bg1"/>
                </a:solidFill>
                <a:latin typeface="VAG Rounded LT Light" panose="02000403040000020004" pitchFamily="2" charset="0"/>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ZA" sz="1600" dirty="0">
                <a:latin typeface="VAG Rounded LT Light" panose="02000403040000020004"/>
                <a:ea typeface="Verdana" panose="020B0604030504040204" pitchFamily="34" charset="0"/>
              </a:rPr>
              <a:t>Increased and diversified resource base for program implementation. </a:t>
            </a:r>
          </a:p>
        </p:txBody>
      </p:sp>
    </p:spTree>
    <p:extLst>
      <p:ext uri="{BB962C8B-B14F-4D97-AF65-F5344CB8AC3E}">
        <p14:creationId xmlns:p14="http://schemas.microsoft.com/office/powerpoint/2010/main" val="329689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FF7EF-5464-AD67-C622-A4333397EC8A}"/>
              </a:ext>
            </a:extLst>
          </p:cNvPr>
          <p:cNvSpPr>
            <a:spLocks noGrp="1"/>
          </p:cNvSpPr>
          <p:nvPr>
            <p:ph type="title"/>
          </p:nvPr>
        </p:nvSpPr>
        <p:spPr/>
        <p:txBody>
          <a:bodyPr>
            <a:noAutofit/>
          </a:bodyPr>
          <a:lstStyle/>
          <a:p>
            <a:br>
              <a:rPr lang="en-US" dirty="0">
                <a:solidFill>
                  <a:srgbClr val="0070C0"/>
                </a:solidFill>
                <a:effectLst/>
                <a:latin typeface="VAG Rounded LT Light" panose="02000403040000020004"/>
                <a:ea typeface="Calibri" panose="020F0502020204030204" pitchFamily="34" charset="0"/>
                <a:cs typeface="Times New Roman" panose="02020603050405020304" pitchFamily="18" charset="0"/>
              </a:rPr>
            </a:br>
            <a:r>
              <a:rPr lang="en-US" dirty="0">
                <a:solidFill>
                  <a:srgbClr val="0070C0"/>
                </a:solidFill>
                <a:effectLst/>
                <a:latin typeface="VAG Rounded LT Light" panose="02000403040000020004"/>
                <a:ea typeface="Calibri" panose="020F0502020204030204" pitchFamily="34" charset="0"/>
                <a:cs typeface="Times New Roman" panose="02020603050405020304" pitchFamily="18" charset="0"/>
              </a:rPr>
              <a:t>9. Response to Disasters in 2022</a:t>
            </a:r>
            <a:endParaRPr lang="en-ZA" dirty="0">
              <a:solidFill>
                <a:srgbClr val="0070C0"/>
              </a:solidFill>
              <a:latin typeface="VAG Rounded LT Light" panose="02000403040000020004"/>
            </a:endParaRPr>
          </a:p>
        </p:txBody>
      </p:sp>
      <p:sp>
        <p:nvSpPr>
          <p:cNvPr id="7" name="Content Placeholder 6">
            <a:extLst>
              <a:ext uri="{FF2B5EF4-FFF2-40B4-BE49-F238E27FC236}">
                <a16:creationId xmlns:a16="http://schemas.microsoft.com/office/drawing/2014/main" id="{05B81A90-AFD3-5F89-A644-D35E2509D457}"/>
              </a:ext>
            </a:extLst>
          </p:cNvPr>
          <p:cNvSpPr>
            <a:spLocks noGrp="1"/>
          </p:cNvSpPr>
          <p:nvPr>
            <p:ph sz="quarter" idx="14"/>
          </p:nvPr>
        </p:nvSpPr>
        <p:spPr>
          <a:xfrm>
            <a:off x="2050664" y="694501"/>
            <a:ext cx="3900170" cy="5553899"/>
          </a:xfrm>
        </p:spPr>
        <p:txBody>
          <a:bodyPr>
            <a:noAutofit/>
          </a:bodyPr>
          <a:lstStyle/>
          <a:p>
            <a:pPr>
              <a:lnSpc>
                <a:spcPct val="107000"/>
              </a:lnSpc>
              <a:spcAft>
                <a:spcPts val="800"/>
              </a:spcAft>
            </a:pPr>
            <a:r>
              <a:rPr lang="en-ZA" sz="1600" dirty="0">
                <a:effectLst/>
                <a:latin typeface="Verdana" panose="020B0604030504040204" pitchFamily="34" charset="0"/>
                <a:ea typeface="Verdana" panose="020B0604030504040204" pitchFamily="34" charset="0"/>
                <a:cs typeface="Calibri" panose="020F0502020204030204" pitchFamily="34" charset="0"/>
              </a:rPr>
              <a:t>NACRO responded to two (2) disaster incidents involving flash floods in </a:t>
            </a:r>
            <a:r>
              <a:rPr lang="en-ZA" sz="1600" dirty="0" err="1">
                <a:effectLst/>
                <a:latin typeface="Verdana" panose="020B0604030504040204" pitchFamily="34" charset="0"/>
                <a:ea typeface="Verdana" panose="020B0604030504040204" pitchFamily="34" charset="0"/>
                <a:cs typeface="Calibri" panose="020F0502020204030204" pitchFamily="34" charset="0"/>
              </a:rPr>
              <a:t>Namwala</a:t>
            </a:r>
            <a:r>
              <a:rPr lang="en-ZA" sz="1600" dirty="0">
                <a:effectLst/>
                <a:latin typeface="Verdana" panose="020B0604030504040204" pitchFamily="34" charset="0"/>
                <a:ea typeface="Verdana" panose="020B0604030504040204" pitchFamily="34" charset="0"/>
                <a:cs typeface="Calibri" panose="020F0502020204030204" pitchFamily="34" charset="0"/>
              </a:rPr>
              <a:t>, </a:t>
            </a:r>
            <a:r>
              <a:rPr lang="en-ZA" sz="1600" dirty="0" err="1">
                <a:effectLst/>
                <a:latin typeface="Verdana" panose="020B0604030504040204" pitchFamily="34" charset="0"/>
                <a:ea typeface="Verdana" panose="020B0604030504040204" pitchFamily="34" charset="0"/>
                <a:cs typeface="Calibri" panose="020F0502020204030204" pitchFamily="34" charset="0"/>
              </a:rPr>
              <a:t>Kalomo</a:t>
            </a:r>
            <a:r>
              <a:rPr lang="en-ZA" sz="1600" dirty="0">
                <a:effectLst/>
                <a:latin typeface="Verdana" panose="020B0604030504040204" pitchFamily="34" charset="0"/>
                <a:ea typeface="Verdana" panose="020B0604030504040204" pitchFamily="34" charset="0"/>
                <a:cs typeface="Calibri" panose="020F0502020204030204" pitchFamily="34" charset="0"/>
              </a:rPr>
              <a:t> and Choma, Southern Province, and a fire incident in a village in Limulunga, Western Province. </a:t>
            </a:r>
          </a:p>
          <a:p>
            <a:pPr>
              <a:lnSpc>
                <a:spcPct val="107000"/>
              </a:lnSpc>
              <a:spcAft>
                <a:spcPts val="800"/>
              </a:spcAft>
            </a:pPr>
            <a:r>
              <a:rPr lang="en-ZA" sz="1600" dirty="0">
                <a:effectLst/>
                <a:latin typeface="Verdana" panose="020B0604030504040204" pitchFamily="34" charset="0"/>
                <a:ea typeface="Verdana" panose="020B0604030504040204" pitchFamily="34" charset="0"/>
                <a:cs typeface="Calibri" panose="020F0502020204030204" pitchFamily="34" charset="0"/>
              </a:rPr>
              <a:t>NACRO provided food, hygiene kits, soaps and other basic life requisites to the flood victims; and food, clothing, &amp; roofing sheets to the Limulunga victims. </a:t>
            </a:r>
          </a:p>
          <a:p>
            <a:pPr>
              <a:lnSpc>
                <a:spcPct val="107000"/>
              </a:lnSpc>
              <a:spcAft>
                <a:spcPts val="800"/>
              </a:spcAft>
            </a:pPr>
            <a:r>
              <a:rPr lang="en-ZA" sz="1600" dirty="0">
                <a:effectLst/>
                <a:latin typeface="Verdana" panose="020B0604030504040204" pitchFamily="34" charset="0"/>
                <a:ea typeface="Verdana" panose="020B0604030504040204" pitchFamily="34" charset="0"/>
                <a:cs typeface="Calibri" panose="020F0502020204030204" pitchFamily="34" charset="0"/>
              </a:rPr>
              <a:t>Response to Limulunga </a:t>
            </a:r>
            <a:r>
              <a:rPr lang="en-ZA" sz="1600" dirty="0">
                <a:latin typeface="Verdana" panose="020B0604030504040204" pitchFamily="34" charset="0"/>
                <a:ea typeface="Verdana" panose="020B0604030504040204" pitchFamily="34" charset="0"/>
                <a:cs typeface="Calibri" panose="020F0502020204030204" pitchFamily="34" charset="0"/>
              </a:rPr>
              <a:t>fire incident was </a:t>
            </a:r>
            <a:r>
              <a:rPr lang="en-ZA" sz="1600" dirty="0">
                <a:effectLst/>
                <a:latin typeface="Verdana" panose="020B0604030504040204" pitchFamily="34" charset="0"/>
                <a:ea typeface="Verdana" panose="020B0604030504040204" pitchFamily="34" charset="0"/>
                <a:cs typeface="Calibri" panose="020F0502020204030204" pitchFamily="34" charset="0"/>
              </a:rPr>
              <a:t>about K20,000, while that for Southern Province floods cost about K470,000..</a:t>
            </a:r>
          </a:p>
          <a:p>
            <a:pPr>
              <a:lnSpc>
                <a:spcPct val="107000"/>
              </a:lnSpc>
              <a:spcAft>
                <a:spcPts val="800"/>
              </a:spcAft>
            </a:pPr>
            <a:r>
              <a:rPr lang="en-ZA" sz="1600" dirty="0">
                <a:latin typeface="Verdana" panose="020B0604030504040204" pitchFamily="34" charset="0"/>
                <a:ea typeface="Verdana" panose="020B0604030504040204" pitchFamily="34" charset="0"/>
                <a:cs typeface="Calibri" panose="020F0502020204030204" pitchFamily="34" charset="0"/>
              </a:rPr>
              <a:t>The supplies rendered in both cases</a:t>
            </a:r>
            <a:r>
              <a:rPr lang="en-ZA" sz="1600" dirty="0">
                <a:effectLst/>
                <a:latin typeface="Verdana" panose="020B0604030504040204" pitchFamily="34" charset="0"/>
                <a:ea typeface="Verdana" panose="020B0604030504040204" pitchFamily="34" charset="0"/>
                <a:cs typeface="Calibri" panose="020F0502020204030204" pitchFamily="34" charset="0"/>
              </a:rPr>
              <a:t> helped mitigate the sufferings of the affected people. </a:t>
            </a:r>
          </a:p>
        </p:txBody>
      </p:sp>
      <p:sp>
        <p:nvSpPr>
          <p:cNvPr id="18" name="Text Placeholder 17">
            <a:extLst>
              <a:ext uri="{FF2B5EF4-FFF2-40B4-BE49-F238E27FC236}">
                <a16:creationId xmlns:a16="http://schemas.microsoft.com/office/drawing/2014/main" id="{F20FE33D-433F-34A3-DB35-C04C2DE68DDA}"/>
              </a:ext>
            </a:extLst>
          </p:cNvPr>
          <p:cNvSpPr>
            <a:spLocks noGrp="1"/>
          </p:cNvSpPr>
          <p:nvPr>
            <p:ph type="body" sz="quarter" idx="10"/>
          </p:nvPr>
        </p:nvSpPr>
        <p:spPr>
          <a:xfrm rot="5400000">
            <a:off x="173592" y="789131"/>
            <a:ext cx="2059015" cy="1938445"/>
          </a:xfrm>
        </p:spPr>
        <p:txBody>
          <a:bodyPr>
            <a:noAutofit/>
          </a:bodyPr>
          <a:lstStyle/>
          <a:p>
            <a:pPr marL="0" marR="0" lvl="0" indent="0" algn="ctr" defTabSz="914400" rtl="0" eaLnBrk="1" fontAlgn="auto" latinLnBrk="0" hangingPunct="1">
              <a:lnSpc>
                <a:spcPct val="100000"/>
              </a:lnSpc>
              <a:spcBef>
                <a:spcPts val="600"/>
              </a:spcBef>
              <a:spcAft>
                <a:spcPts val="0"/>
              </a:spcAft>
              <a:buClr>
                <a:srgbClr val="727CA3"/>
              </a:buClr>
              <a:buSzPct val="76000"/>
              <a:buFont typeface="Wingdings 3"/>
              <a:buNone/>
              <a:tabLst/>
              <a:defRPr/>
            </a:pPr>
            <a:r>
              <a:rPr kumimoji="0" lang="en-ZA" sz="1600" b="0" i="0" u="none" strike="noStrike" kern="1200" cap="none" spc="0" normalizeH="0" baseline="0" noProof="0" dirty="0">
                <a:ln>
                  <a:noFill/>
                </a:ln>
                <a:solidFill>
                  <a:prstClr val="white"/>
                </a:solidFill>
                <a:effectLst/>
                <a:uLnTx/>
                <a:uFillTx/>
                <a:latin typeface="VAG Rounded LT Light" panose="02000403040000020004" pitchFamily="2" charset="0"/>
                <a:ea typeface="+mn-ea"/>
                <a:cs typeface="+mn-cs"/>
              </a:rPr>
              <a:t>OURPUT 6:          High level of preparedness and ability to cope with shocks – by Communities and families that live in areas prone to disasters </a:t>
            </a:r>
          </a:p>
        </p:txBody>
      </p:sp>
      <p:sp>
        <p:nvSpPr>
          <p:cNvPr id="8" name="Text Placeholder 7">
            <a:extLst>
              <a:ext uri="{FF2B5EF4-FFF2-40B4-BE49-F238E27FC236}">
                <a16:creationId xmlns:a16="http://schemas.microsoft.com/office/drawing/2014/main" id="{C5C56342-B21D-D195-B0E3-AF22A3F7422D}"/>
              </a:ext>
            </a:extLst>
          </p:cNvPr>
          <p:cNvSpPr>
            <a:spLocks noGrp="1"/>
          </p:cNvSpPr>
          <p:nvPr>
            <p:ph type="body" sz="quarter" idx="11"/>
          </p:nvPr>
        </p:nvSpPr>
        <p:spPr>
          <a:xfrm rot="5400000">
            <a:off x="1006920" y="2132114"/>
            <a:ext cx="414634" cy="1960719"/>
          </a:xfrm>
        </p:spPr>
        <p:txBody>
          <a:bodyPr>
            <a:noAutofit/>
          </a:bodyPr>
          <a:lstStyle/>
          <a:p>
            <a:r>
              <a:rPr lang="en-ZA" sz="1600" dirty="0">
                <a:effectLst/>
                <a:latin typeface="VAG Rounded LT Light" panose="02000403040000020004"/>
                <a:ea typeface="Verdana" panose="020B0604030504040204" pitchFamily="34" charset="0"/>
              </a:rPr>
              <a:t>Response to Disasters</a:t>
            </a:r>
          </a:p>
        </p:txBody>
      </p:sp>
      <p:pic>
        <p:nvPicPr>
          <p:cNvPr id="3" name="Picture Placeholder 15">
            <a:extLst>
              <a:ext uri="{FF2B5EF4-FFF2-40B4-BE49-F238E27FC236}">
                <a16:creationId xmlns:a16="http://schemas.microsoft.com/office/drawing/2014/main" id="{58A932A6-248E-2758-81BA-2EC95E77CB27}"/>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t="9522" b="9522"/>
          <a:stretch/>
        </p:blipFill>
        <p:spPr>
          <a:xfrm>
            <a:off x="5979075" y="699403"/>
            <a:ext cx="2362200" cy="1470502"/>
          </a:xfrm>
        </p:spPr>
      </p:pic>
      <p:pic>
        <p:nvPicPr>
          <p:cNvPr id="4" name="Picture Placeholder 15">
            <a:extLst>
              <a:ext uri="{FF2B5EF4-FFF2-40B4-BE49-F238E27FC236}">
                <a16:creationId xmlns:a16="http://schemas.microsoft.com/office/drawing/2014/main" id="{0AB0EB63-0E1C-53FA-33E9-6DE44E479890}"/>
              </a:ext>
            </a:extLst>
          </p:cNvPr>
          <p:cNvPicPr>
            <a:picLocks noChangeAspect="1"/>
          </p:cNvPicPr>
          <p:nvPr/>
        </p:nvPicPr>
        <p:blipFill>
          <a:blip r:embed="rId3">
            <a:extLst>
              <a:ext uri="{28A0092B-C50C-407E-A947-70E740481C1C}">
                <a14:useLocalDpi xmlns:a14="http://schemas.microsoft.com/office/drawing/2010/main" val="0"/>
              </a:ext>
            </a:extLst>
          </a:blip>
          <a:srcRect t="16321" b="16321"/>
          <a:stretch/>
        </p:blipFill>
        <p:spPr>
          <a:xfrm>
            <a:off x="5979075" y="2169905"/>
            <a:ext cx="2362200" cy="1470502"/>
          </a:xfrm>
          <a:prstGeom prst="rect">
            <a:avLst/>
          </a:prstGeom>
        </p:spPr>
      </p:pic>
      <p:pic>
        <p:nvPicPr>
          <p:cNvPr id="5" name="Picture Placeholder 15">
            <a:extLst>
              <a:ext uri="{FF2B5EF4-FFF2-40B4-BE49-F238E27FC236}">
                <a16:creationId xmlns:a16="http://schemas.microsoft.com/office/drawing/2014/main" id="{C928F971-97C4-8F95-EC5A-A3EB473BC35A}"/>
              </a:ext>
            </a:extLst>
          </p:cNvPr>
          <p:cNvPicPr>
            <a:picLocks noChangeAspect="1"/>
          </p:cNvPicPr>
          <p:nvPr/>
        </p:nvPicPr>
        <p:blipFill>
          <a:blip r:embed="rId4" cstate="print">
            <a:extLst>
              <a:ext uri="{28A0092B-C50C-407E-A947-70E740481C1C}">
                <a14:useLocalDpi xmlns:a14="http://schemas.microsoft.com/office/drawing/2010/main" val="0"/>
              </a:ext>
            </a:extLst>
          </a:blip>
          <a:srcRect t="8499" b="8499"/>
          <a:stretch/>
        </p:blipFill>
        <p:spPr>
          <a:xfrm>
            <a:off x="5979075" y="5110909"/>
            <a:ext cx="2362200" cy="1470502"/>
          </a:xfrm>
          <a:prstGeom prst="rect">
            <a:avLst/>
          </a:prstGeom>
        </p:spPr>
      </p:pic>
      <p:pic>
        <p:nvPicPr>
          <p:cNvPr id="9" name="Picture Placeholder 15">
            <a:extLst>
              <a:ext uri="{FF2B5EF4-FFF2-40B4-BE49-F238E27FC236}">
                <a16:creationId xmlns:a16="http://schemas.microsoft.com/office/drawing/2014/main" id="{F8BB2E43-FF93-8401-E89C-9665E5348C5E}"/>
              </a:ext>
            </a:extLst>
          </p:cNvPr>
          <p:cNvPicPr>
            <a:picLocks noChangeAspect="1"/>
          </p:cNvPicPr>
          <p:nvPr/>
        </p:nvPicPr>
        <p:blipFill>
          <a:blip r:embed="rId5" cstate="print">
            <a:extLst>
              <a:ext uri="{28A0092B-C50C-407E-A947-70E740481C1C}">
                <a14:useLocalDpi xmlns:a14="http://schemas.microsoft.com/office/drawing/2010/main" val="0"/>
              </a:ext>
            </a:extLst>
          </a:blip>
          <a:srcRect t="8499" b="8499"/>
          <a:stretch/>
        </p:blipFill>
        <p:spPr>
          <a:xfrm>
            <a:off x="5979075" y="3640407"/>
            <a:ext cx="2362200" cy="1470502"/>
          </a:xfrm>
          <a:prstGeom prst="rect">
            <a:avLst/>
          </a:prstGeom>
        </p:spPr>
      </p:pic>
      <p:pic>
        <p:nvPicPr>
          <p:cNvPr id="10" name="Picture Placeholder 15">
            <a:extLst>
              <a:ext uri="{FF2B5EF4-FFF2-40B4-BE49-F238E27FC236}">
                <a16:creationId xmlns:a16="http://schemas.microsoft.com/office/drawing/2014/main" id="{49657785-E371-E057-99F7-41C221443B0D}"/>
              </a:ext>
            </a:extLst>
          </p:cNvPr>
          <p:cNvPicPr>
            <a:picLocks noChangeAspect="1"/>
          </p:cNvPicPr>
          <p:nvPr/>
        </p:nvPicPr>
        <p:blipFill>
          <a:blip r:embed="rId6" cstate="print">
            <a:extLst>
              <a:ext uri="{28A0092B-C50C-407E-A947-70E740481C1C}">
                <a14:useLocalDpi xmlns:a14="http://schemas.microsoft.com/office/drawing/2010/main" val="0"/>
              </a:ext>
            </a:extLst>
          </a:blip>
          <a:srcRect t="8499" b="8499"/>
          <a:stretch/>
        </p:blipFill>
        <p:spPr>
          <a:xfrm>
            <a:off x="233877" y="3359904"/>
            <a:ext cx="1960720" cy="1470502"/>
          </a:xfrm>
          <a:prstGeom prst="rect">
            <a:avLst/>
          </a:prstGeom>
        </p:spPr>
      </p:pic>
      <p:pic>
        <p:nvPicPr>
          <p:cNvPr id="11" name="Picture Placeholder 15">
            <a:extLst>
              <a:ext uri="{FF2B5EF4-FFF2-40B4-BE49-F238E27FC236}">
                <a16:creationId xmlns:a16="http://schemas.microsoft.com/office/drawing/2014/main" id="{38E48D2C-6883-6EF3-4595-AA14EC38B57B}"/>
              </a:ext>
            </a:extLst>
          </p:cNvPr>
          <p:cNvPicPr>
            <a:picLocks noChangeAspect="1"/>
          </p:cNvPicPr>
          <p:nvPr/>
        </p:nvPicPr>
        <p:blipFill>
          <a:blip r:embed="rId7" cstate="print">
            <a:extLst>
              <a:ext uri="{28A0092B-C50C-407E-A947-70E740481C1C}">
                <a14:useLocalDpi xmlns:a14="http://schemas.microsoft.com/office/drawing/2010/main" val="0"/>
              </a:ext>
            </a:extLst>
          </a:blip>
          <a:srcRect t="1" b="1"/>
          <a:stretch/>
        </p:blipFill>
        <p:spPr>
          <a:xfrm>
            <a:off x="233877" y="4860740"/>
            <a:ext cx="1960720" cy="1470502"/>
          </a:xfrm>
          <a:prstGeom prst="rect">
            <a:avLst/>
          </a:prstGeom>
        </p:spPr>
      </p:pic>
    </p:spTree>
    <p:extLst>
      <p:ext uri="{BB962C8B-B14F-4D97-AF65-F5344CB8AC3E}">
        <p14:creationId xmlns:p14="http://schemas.microsoft.com/office/powerpoint/2010/main" val="20246396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FF7EF-5464-AD67-C622-A4333397EC8A}"/>
              </a:ext>
            </a:extLst>
          </p:cNvPr>
          <p:cNvSpPr>
            <a:spLocks noGrp="1"/>
          </p:cNvSpPr>
          <p:nvPr>
            <p:ph type="title"/>
          </p:nvPr>
        </p:nvSpPr>
        <p:spPr/>
        <p:txBody>
          <a:bodyPr>
            <a:noAutofit/>
          </a:bodyPr>
          <a:lstStyle/>
          <a:p>
            <a:br>
              <a:rPr lang="en-US" dirty="0">
                <a:solidFill>
                  <a:srgbClr val="0070C0"/>
                </a:solidFill>
                <a:effectLst/>
                <a:latin typeface="VAG Rounded LT Light" panose="02000403040000020004"/>
                <a:ea typeface="Calibri" panose="020F0502020204030204" pitchFamily="34" charset="0"/>
                <a:cs typeface="Times New Roman" panose="02020603050405020304" pitchFamily="18" charset="0"/>
              </a:rPr>
            </a:br>
            <a:r>
              <a:rPr lang="en-US" dirty="0">
                <a:solidFill>
                  <a:srgbClr val="0070C0"/>
                </a:solidFill>
                <a:effectLst/>
                <a:latin typeface="VAG Rounded LT Light" panose="02000403040000020004"/>
                <a:ea typeface="Calibri" panose="020F0502020204030204" pitchFamily="34" charset="0"/>
                <a:cs typeface="Times New Roman" panose="02020603050405020304" pitchFamily="18" charset="0"/>
              </a:rPr>
              <a:t>10. Prospective Projects</a:t>
            </a:r>
            <a:endParaRPr lang="en-ZA" dirty="0">
              <a:solidFill>
                <a:srgbClr val="0070C0"/>
              </a:solidFill>
              <a:latin typeface="VAG Rounded LT Light" panose="02000403040000020004"/>
            </a:endParaRPr>
          </a:p>
        </p:txBody>
      </p:sp>
      <p:sp>
        <p:nvSpPr>
          <p:cNvPr id="7" name="Content Placeholder 6">
            <a:extLst>
              <a:ext uri="{FF2B5EF4-FFF2-40B4-BE49-F238E27FC236}">
                <a16:creationId xmlns:a16="http://schemas.microsoft.com/office/drawing/2014/main" id="{05B81A90-AFD3-5F89-A644-D35E2509D457}"/>
              </a:ext>
            </a:extLst>
          </p:cNvPr>
          <p:cNvSpPr>
            <a:spLocks noGrp="1"/>
          </p:cNvSpPr>
          <p:nvPr>
            <p:ph sz="quarter" idx="14"/>
          </p:nvPr>
        </p:nvSpPr>
        <p:spPr>
          <a:xfrm>
            <a:off x="761999" y="694502"/>
            <a:ext cx="7955557" cy="5020498"/>
          </a:xfrm>
        </p:spPr>
        <p:txBody>
          <a:bodyPr>
            <a:noAutofit/>
          </a:bodyPr>
          <a:lstStyle/>
          <a:p>
            <a:pPr>
              <a:lnSpc>
                <a:spcPct val="107000"/>
              </a:lnSpc>
              <a:spcAft>
                <a:spcPts val="800"/>
              </a:spcAft>
            </a:pPr>
            <a:endParaRPr lang="en-ZA" sz="2000" dirty="0">
              <a:effectLst/>
              <a:latin typeface="Verdana" panose="020B0604030504040204" pitchFamily="34" charset="0"/>
              <a:ea typeface="Verdana" panose="020B0604030504040204" pitchFamily="34" charset="0"/>
              <a:cs typeface="Calibri" panose="020F0502020204030204" pitchFamily="34" charset="0"/>
            </a:endParaRPr>
          </a:p>
          <a:p>
            <a:pPr>
              <a:lnSpc>
                <a:spcPct val="107000"/>
              </a:lnSpc>
              <a:spcAft>
                <a:spcPts val="800"/>
              </a:spcAft>
            </a:pPr>
            <a:r>
              <a:rPr lang="en-ZA" sz="2000" dirty="0">
                <a:effectLst/>
                <a:latin typeface="Verdana" panose="020B0604030504040204" pitchFamily="34" charset="0"/>
                <a:ea typeface="Verdana" panose="020B0604030504040204" pitchFamily="34" charset="0"/>
                <a:cs typeface="Calibri" panose="020F0502020204030204" pitchFamily="34" charset="0"/>
              </a:rPr>
              <a:t>Expanded Energy Cooperatives for Farmers – Petauke</a:t>
            </a:r>
          </a:p>
          <a:p>
            <a:pPr>
              <a:lnSpc>
                <a:spcPct val="107000"/>
              </a:lnSpc>
              <a:spcAft>
                <a:spcPts val="800"/>
              </a:spcAft>
            </a:pPr>
            <a:r>
              <a:rPr lang="en-ZA" sz="2000" dirty="0">
                <a:latin typeface="Verdana" panose="020B0604030504040204" pitchFamily="34" charset="0"/>
                <a:ea typeface="Verdana" panose="020B0604030504040204" pitchFamily="34" charset="0"/>
                <a:cs typeface="Calibri" panose="020F0502020204030204" pitchFamily="34" charset="0"/>
              </a:rPr>
              <a:t>Chabota Training Centre Infrastructure Improvement Project - Chibombo</a:t>
            </a:r>
          </a:p>
          <a:p>
            <a:pPr>
              <a:lnSpc>
                <a:spcPct val="107000"/>
              </a:lnSpc>
              <a:spcAft>
                <a:spcPts val="800"/>
              </a:spcAft>
            </a:pPr>
            <a:r>
              <a:rPr lang="en-ZA" sz="2000" dirty="0">
                <a:effectLst/>
                <a:latin typeface="Verdana" panose="020B0604030504040204" pitchFamily="34" charset="0"/>
                <a:ea typeface="Verdana" panose="020B0604030504040204" pitchFamily="34" charset="0"/>
                <a:cs typeface="Calibri" panose="020F0502020204030204" pitchFamily="34" charset="0"/>
              </a:rPr>
              <a:t>Basic Education Support Project – 3 NAC Schools Mansa, Kazungula &amp; Limulunga</a:t>
            </a:r>
          </a:p>
          <a:p>
            <a:pPr>
              <a:lnSpc>
                <a:spcPct val="107000"/>
              </a:lnSpc>
              <a:spcAft>
                <a:spcPts val="800"/>
              </a:spcAft>
            </a:pPr>
            <a:r>
              <a:rPr lang="en-ZA" sz="2000" dirty="0">
                <a:latin typeface="Verdana" panose="020B0604030504040204" pitchFamily="34" charset="0"/>
                <a:ea typeface="Verdana" panose="020B0604030504040204" pitchFamily="34" charset="0"/>
                <a:cs typeface="Calibri" panose="020F0502020204030204" pitchFamily="34" charset="0"/>
              </a:rPr>
              <a:t>Gender &amp; Social Inclusion (GESI) Project</a:t>
            </a:r>
            <a:endParaRPr lang="en-ZA" sz="2000" dirty="0">
              <a:effectLst/>
              <a:latin typeface="Verdana" panose="020B0604030504040204" pitchFamily="34" charset="0"/>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val="28282998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FF7EF-5464-AD67-C622-A4333397EC8A}"/>
              </a:ext>
            </a:extLst>
          </p:cNvPr>
          <p:cNvSpPr>
            <a:spLocks noGrp="1"/>
          </p:cNvSpPr>
          <p:nvPr>
            <p:ph type="title"/>
          </p:nvPr>
        </p:nvSpPr>
        <p:spPr/>
        <p:txBody>
          <a:bodyPr>
            <a:noAutofit/>
          </a:bodyPr>
          <a:lstStyle/>
          <a:p>
            <a:br>
              <a:rPr lang="en-US" dirty="0">
                <a:solidFill>
                  <a:srgbClr val="0070C0"/>
                </a:solidFill>
                <a:effectLst/>
                <a:latin typeface="VAG Rounded LT Light" panose="02000403040000020004"/>
                <a:ea typeface="Calibri" panose="020F0502020204030204" pitchFamily="34" charset="0"/>
                <a:cs typeface="Times New Roman" panose="02020603050405020304" pitchFamily="18" charset="0"/>
              </a:rPr>
            </a:br>
            <a:r>
              <a:rPr lang="en-US" dirty="0">
                <a:solidFill>
                  <a:srgbClr val="0070C0"/>
                </a:solidFill>
                <a:effectLst/>
                <a:latin typeface="VAG Rounded LT Light" panose="02000403040000020004"/>
                <a:ea typeface="Calibri" panose="020F0502020204030204" pitchFamily="34" charset="0"/>
                <a:cs typeface="Times New Roman" panose="02020603050405020304" pitchFamily="18" charset="0"/>
              </a:rPr>
              <a:t>11. Conclusio</a:t>
            </a:r>
            <a:r>
              <a:rPr lang="en-US" dirty="0">
                <a:solidFill>
                  <a:srgbClr val="0070C0"/>
                </a:solidFill>
                <a:latin typeface="VAG Rounded LT Light" panose="02000403040000020004"/>
                <a:ea typeface="Calibri" panose="020F0502020204030204" pitchFamily="34" charset="0"/>
                <a:cs typeface="Times New Roman" panose="02020603050405020304" pitchFamily="18" charset="0"/>
              </a:rPr>
              <a:t>n</a:t>
            </a:r>
            <a:endParaRPr lang="en-ZA" dirty="0">
              <a:solidFill>
                <a:srgbClr val="0070C0"/>
              </a:solidFill>
              <a:latin typeface="VAG Rounded LT Light" panose="02000403040000020004"/>
            </a:endParaRPr>
          </a:p>
        </p:txBody>
      </p:sp>
      <p:sp>
        <p:nvSpPr>
          <p:cNvPr id="7" name="Content Placeholder 6">
            <a:extLst>
              <a:ext uri="{FF2B5EF4-FFF2-40B4-BE49-F238E27FC236}">
                <a16:creationId xmlns:a16="http://schemas.microsoft.com/office/drawing/2014/main" id="{05B81A90-AFD3-5F89-A644-D35E2509D457}"/>
              </a:ext>
            </a:extLst>
          </p:cNvPr>
          <p:cNvSpPr>
            <a:spLocks noGrp="1"/>
          </p:cNvSpPr>
          <p:nvPr>
            <p:ph sz="quarter" idx="14"/>
          </p:nvPr>
        </p:nvSpPr>
        <p:spPr>
          <a:xfrm>
            <a:off x="761999" y="694502"/>
            <a:ext cx="7955557" cy="5172898"/>
          </a:xfrm>
        </p:spPr>
        <p:txBody>
          <a:bodyPr>
            <a:noAutofit/>
          </a:bodyPr>
          <a:lstStyle/>
          <a:p>
            <a:pPr>
              <a:lnSpc>
                <a:spcPct val="107000"/>
              </a:lnSpc>
              <a:spcAft>
                <a:spcPts val="800"/>
              </a:spcAft>
            </a:pPr>
            <a:r>
              <a:rPr lang="en-ZA" sz="1400" b="1" dirty="0">
                <a:latin typeface="Verdana" panose="020B0604030504040204" pitchFamily="34" charset="0"/>
                <a:ea typeface="Verdana" panose="020B0604030504040204" pitchFamily="34" charset="0"/>
                <a:cs typeface="Calibri" panose="020F0502020204030204" pitchFamily="34" charset="0"/>
              </a:rPr>
              <a:t>O</a:t>
            </a:r>
            <a:r>
              <a:rPr lang="en-ZA" sz="1400" b="1" dirty="0">
                <a:effectLst/>
                <a:latin typeface="Verdana" panose="020B0604030504040204" pitchFamily="34" charset="0"/>
                <a:ea typeface="Verdana" panose="020B0604030504040204" pitchFamily="34" charset="0"/>
                <a:cs typeface="Calibri" panose="020F0502020204030204" pitchFamily="34" charset="0"/>
              </a:rPr>
              <a:t>bservations and </a:t>
            </a:r>
            <a:r>
              <a:rPr lang="en-ZA" sz="1400" b="1" dirty="0">
                <a:latin typeface="Verdana" panose="020B0604030504040204" pitchFamily="34" charset="0"/>
                <a:ea typeface="Verdana" panose="020B0604030504040204" pitchFamily="34" charset="0"/>
                <a:cs typeface="Calibri" panose="020F0502020204030204" pitchFamily="34" charset="0"/>
              </a:rPr>
              <a:t>Recommendations</a:t>
            </a:r>
          </a:p>
          <a:p>
            <a:pPr>
              <a:lnSpc>
                <a:spcPct val="107000"/>
              </a:lnSpc>
              <a:spcAft>
                <a:spcPts val="800"/>
              </a:spcAft>
            </a:pPr>
            <a:r>
              <a:rPr lang="en-ZA" sz="1400" dirty="0">
                <a:latin typeface="Verdana" panose="020B0604030504040204" pitchFamily="34" charset="0"/>
                <a:ea typeface="Verdana" panose="020B0604030504040204" pitchFamily="34" charset="0"/>
                <a:cs typeface="Calibri" panose="020F0502020204030204" pitchFamily="34" charset="0"/>
              </a:rPr>
              <a:t>Limited sources of funding. NACRO relies largely on </a:t>
            </a:r>
            <a:r>
              <a:rPr lang="en-ZA" sz="1400" dirty="0">
                <a:effectLst/>
                <a:latin typeface="Verdana" panose="020B0604030504040204" pitchFamily="34" charset="0"/>
                <a:ea typeface="Verdana" panose="020B0604030504040204" pitchFamily="34" charset="0"/>
                <a:cs typeface="Calibri" panose="020F0502020204030204" pitchFamily="34" charset="0"/>
              </a:rPr>
              <a:t>one donor, which is putting the sustainability of organisation at great risk in terms of continuity of programmes and strategic choices. But given the similarity of work areas between NACRO and NAK-karitativ, the partnership[p can help NACRO grow a trusted track record that may attract external support and partnership. Common areas include health and education, which can be exploited further given the possible scaling in results. Also NAK-karitativ has good working relations with German agencies that have valuable experience providing solutions and business models NACRO can popularise.</a:t>
            </a:r>
          </a:p>
          <a:p>
            <a:pPr>
              <a:lnSpc>
                <a:spcPct val="107000"/>
              </a:lnSpc>
              <a:spcAft>
                <a:spcPts val="800"/>
              </a:spcAft>
            </a:pPr>
            <a:r>
              <a:rPr lang="en-ZA" sz="1400" dirty="0">
                <a:effectLst/>
                <a:latin typeface="Verdana" panose="020B0604030504040204" pitchFamily="34" charset="0"/>
                <a:ea typeface="Verdana" panose="020B0604030504040204" pitchFamily="34" charset="0"/>
                <a:cs typeface="Calibri" panose="020F0502020204030204" pitchFamily="34" charset="0"/>
              </a:rPr>
              <a:t>Inadequate human resource capacities – in some critical areas such as projects management and financial management the capabilities of permanent and volunteers workers may need improvement to be more efficient and effective in programme implementation, but also in safekeeping of and accounting for resources at the disposal of the organisation – which will inspire trust from prospective partners who may want to work with NACRO. It is worth considering support to do a training needs assessment and implement appropriate in house staff trainings.</a:t>
            </a:r>
          </a:p>
          <a:p>
            <a:pPr>
              <a:lnSpc>
                <a:spcPct val="107000"/>
              </a:lnSpc>
              <a:spcAft>
                <a:spcPts val="800"/>
              </a:spcAft>
            </a:pPr>
            <a:r>
              <a:rPr lang="en-ZA" sz="1400" dirty="0">
                <a:latin typeface="Verdana" panose="020B0604030504040204" pitchFamily="34" charset="0"/>
                <a:ea typeface="Verdana" panose="020B0604030504040204" pitchFamily="34" charset="0"/>
                <a:cs typeface="Calibri" panose="020F0502020204030204" pitchFamily="34" charset="0"/>
              </a:rPr>
              <a:t>NACRO’s resource base is stagnating. This appears worsened by not having a specific unit within the organisation for business development. It is important for the function to be considered, resources allowing, as this function will explore and mobilise partnerships with interested organisations, and mobilise resources needed. </a:t>
            </a:r>
            <a:endParaRPr lang="en-ZA" sz="1400" dirty="0">
              <a:effectLst/>
              <a:latin typeface="Verdana" panose="020B0604030504040204" pitchFamily="34" charset="0"/>
              <a:ea typeface="Verdana" panose="020B0604030504040204" pitchFamily="34" charset="0"/>
              <a:cs typeface="Calibri" panose="020F0502020204030204" pitchFamily="34" charset="0"/>
            </a:endParaRPr>
          </a:p>
          <a:p>
            <a:pPr>
              <a:lnSpc>
                <a:spcPct val="107000"/>
              </a:lnSpc>
              <a:spcAft>
                <a:spcPts val="800"/>
              </a:spcAft>
            </a:pPr>
            <a:endParaRPr lang="en-ZA" sz="1400" dirty="0">
              <a:effectLst/>
              <a:latin typeface="Verdana" panose="020B0604030504040204" pitchFamily="34" charset="0"/>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val="2543941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FE24A-B0D4-D740-6BE9-BA004D074C57}"/>
              </a:ext>
            </a:extLst>
          </p:cNvPr>
          <p:cNvSpPr>
            <a:spLocks noGrp="1"/>
          </p:cNvSpPr>
          <p:nvPr>
            <p:ph type="title"/>
          </p:nvPr>
        </p:nvSpPr>
        <p:spPr/>
        <p:txBody>
          <a:bodyPr>
            <a:normAutofit/>
          </a:bodyPr>
          <a:lstStyle/>
          <a:p>
            <a:r>
              <a:rPr lang="en-ZA" dirty="0"/>
              <a:t>1. Strategic Focus &amp; Work Areas</a:t>
            </a:r>
          </a:p>
        </p:txBody>
      </p:sp>
      <p:graphicFrame>
        <p:nvGraphicFramePr>
          <p:cNvPr id="7" name="Table 7">
            <a:extLst>
              <a:ext uri="{FF2B5EF4-FFF2-40B4-BE49-F238E27FC236}">
                <a16:creationId xmlns:a16="http://schemas.microsoft.com/office/drawing/2014/main" id="{5180A299-166C-2C38-3443-9CA8B9CDBC38}"/>
              </a:ext>
            </a:extLst>
          </p:cNvPr>
          <p:cNvGraphicFramePr>
            <a:graphicFrameLocks noGrp="1"/>
          </p:cNvGraphicFramePr>
          <p:nvPr>
            <p:ph sz="quarter" idx="1"/>
          </p:nvPr>
        </p:nvGraphicFramePr>
        <p:xfrm>
          <a:off x="457200" y="1187819"/>
          <a:ext cx="8224684" cy="370840"/>
        </p:xfrm>
        <a:graphic>
          <a:graphicData uri="http://schemas.openxmlformats.org/drawingml/2006/table">
            <a:tbl>
              <a:tblPr firstRow="1" bandRow="1">
                <a:tableStyleId>{5C22544A-7EE6-4342-B048-85BDC9FD1C3A}</a:tableStyleId>
              </a:tblPr>
              <a:tblGrid>
                <a:gridCol w="8224684">
                  <a:extLst>
                    <a:ext uri="{9D8B030D-6E8A-4147-A177-3AD203B41FA5}">
                      <a16:colId xmlns:a16="http://schemas.microsoft.com/office/drawing/2014/main" val="3907663918"/>
                    </a:ext>
                  </a:extLst>
                </a:gridCol>
              </a:tblGrid>
              <a:tr h="370840">
                <a:tc>
                  <a:txBody>
                    <a:bodyPr/>
                    <a:lstStyle/>
                    <a:p>
                      <a:pPr algn="ctr"/>
                      <a:r>
                        <a:rPr lang="en-ZA" dirty="0"/>
                        <a:t>OUTCOMES</a:t>
                      </a:r>
                    </a:p>
                  </a:txBody>
                  <a:tcPr/>
                </a:tc>
                <a:extLst>
                  <a:ext uri="{0D108BD9-81ED-4DB2-BD59-A6C34878D82A}">
                    <a16:rowId xmlns:a16="http://schemas.microsoft.com/office/drawing/2014/main" val="707239570"/>
                  </a:ext>
                </a:extLst>
              </a:tr>
            </a:tbl>
          </a:graphicData>
        </a:graphic>
      </p:graphicFrame>
      <p:graphicFrame>
        <p:nvGraphicFramePr>
          <p:cNvPr id="9" name="Table 7">
            <a:extLst>
              <a:ext uri="{FF2B5EF4-FFF2-40B4-BE49-F238E27FC236}">
                <a16:creationId xmlns:a16="http://schemas.microsoft.com/office/drawing/2014/main" id="{7CADC211-B843-19F2-E8D3-BF4DAA87FCD9}"/>
              </a:ext>
            </a:extLst>
          </p:cNvPr>
          <p:cNvGraphicFramePr>
            <a:graphicFrameLocks/>
          </p:cNvGraphicFramePr>
          <p:nvPr>
            <p:extLst>
              <p:ext uri="{D42A27DB-BD31-4B8C-83A1-F6EECF244321}">
                <p14:modId xmlns:p14="http://schemas.microsoft.com/office/powerpoint/2010/main" val="3435168506"/>
              </p:ext>
            </p:extLst>
          </p:nvPr>
        </p:nvGraphicFramePr>
        <p:xfrm>
          <a:off x="457200" y="3172546"/>
          <a:ext cx="8229600" cy="265176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905672747"/>
                    </a:ext>
                  </a:extLst>
                </a:gridCol>
                <a:gridCol w="1371600">
                  <a:extLst>
                    <a:ext uri="{9D8B030D-6E8A-4147-A177-3AD203B41FA5}">
                      <a16:colId xmlns:a16="http://schemas.microsoft.com/office/drawing/2014/main" val="3266079170"/>
                    </a:ext>
                  </a:extLst>
                </a:gridCol>
                <a:gridCol w="1371600">
                  <a:extLst>
                    <a:ext uri="{9D8B030D-6E8A-4147-A177-3AD203B41FA5}">
                      <a16:colId xmlns:a16="http://schemas.microsoft.com/office/drawing/2014/main" val="949179289"/>
                    </a:ext>
                  </a:extLst>
                </a:gridCol>
                <a:gridCol w="1371600">
                  <a:extLst>
                    <a:ext uri="{9D8B030D-6E8A-4147-A177-3AD203B41FA5}">
                      <a16:colId xmlns:a16="http://schemas.microsoft.com/office/drawing/2014/main" val="3907663918"/>
                    </a:ext>
                  </a:extLst>
                </a:gridCol>
                <a:gridCol w="1371600">
                  <a:extLst>
                    <a:ext uri="{9D8B030D-6E8A-4147-A177-3AD203B41FA5}">
                      <a16:colId xmlns:a16="http://schemas.microsoft.com/office/drawing/2014/main" val="407489773"/>
                    </a:ext>
                  </a:extLst>
                </a:gridCol>
                <a:gridCol w="1371600">
                  <a:extLst>
                    <a:ext uri="{9D8B030D-6E8A-4147-A177-3AD203B41FA5}">
                      <a16:colId xmlns:a16="http://schemas.microsoft.com/office/drawing/2014/main" val="900445581"/>
                    </a:ext>
                  </a:extLst>
                </a:gridCol>
              </a:tblGrid>
              <a:tr h="370840">
                <a:tc>
                  <a:txBody>
                    <a:bodyPr/>
                    <a:lstStyle/>
                    <a:p>
                      <a:r>
                        <a:rPr kumimoji="0" lang="en-IE" sz="1400" b="0" kern="1200" dirty="0">
                          <a:solidFill>
                            <a:schemeClr val="lt1"/>
                          </a:solidFill>
                          <a:effectLst/>
                          <a:latin typeface="+mn-lt"/>
                          <a:ea typeface="+mn-ea"/>
                          <a:cs typeface="+mn-cs"/>
                        </a:rPr>
                        <a:t>1 Increased access to better educational services, incl. nursery, primary, secondary, and adult literacy learning - by Disadvantaged &amp; vulnerable community members</a:t>
                      </a:r>
                      <a:endParaRPr lang="en-ZA" sz="1400" b="0" dirty="0"/>
                    </a:p>
                  </a:txBody>
                  <a:tcPr/>
                </a:tc>
                <a:tc>
                  <a:txBody>
                    <a:bodyPr/>
                    <a:lstStyle/>
                    <a:p>
                      <a:r>
                        <a:rPr lang="en-ZA" sz="1400" b="0" dirty="0"/>
                        <a:t>2 Strong survival and vocational skills – by Female and male youths from marginalised family  backgrounds </a:t>
                      </a:r>
                    </a:p>
                  </a:txBody>
                  <a:tcPr/>
                </a:tc>
                <a:tc>
                  <a:txBody>
                    <a:bodyPr/>
                    <a:lstStyle/>
                    <a:p>
                      <a:r>
                        <a:rPr kumimoji="0" lang="en-IE" sz="1400" b="0" kern="1200" dirty="0">
                          <a:solidFill>
                            <a:schemeClr val="lt1"/>
                          </a:solidFill>
                          <a:effectLst/>
                          <a:latin typeface="+mn-lt"/>
                          <a:ea typeface="+mn-ea"/>
                          <a:cs typeface="+mn-cs"/>
                        </a:rPr>
                        <a:t>3 Improved health services, including the adolescent reproductive health services – for Women and men living in poverty in the targeted communities</a:t>
                      </a:r>
                      <a:endParaRPr lang="en-ZA" sz="1400" b="0" dirty="0"/>
                    </a:p>
                  </a:txBody>
                  <a:tcPr/>
                </a:tc>
                <a:tc>
                  <a:txBody>
                    <a:bodyPr/>
                    <a:lstStyle/>
                    <a:p>
                      <a:r>
                        <a:rPr kumimoji="0" lang="en-IE" sz="1400" b="0" kern="1200" dirty="0">
                          <a:solidFill>
                            <a:schemeClr val="lt1"/>
                          </a:solidFill>
                          <a:effectLst/>
                          <a:latin typeface="+mn-lt"/>
                          <a:ea typeface="+mn-ea"/>
                          <a:cs typeface="+mn-cs"/>
                        </a:rPr>
                        <a:t>4 Increased access to safe and clean drinking water and improved sanitation facilities - for Many poor families living in challenging conditions have </a:t>
                      </a:r>
                      <a:endParaRPr lang="en-ZA" sz="1400" b="0" dirty="0"/>
                    </a:p>
                  </a:txBody>
                  <a:tcPr/>
                </a:tc>
                <a:tc>
                  <a:txBody>
                    <a:bodyPr/>
                    <a:lstStyle/>
                    <a:p>
                      <a:r>
                        <a:rPr kumimoji="0" lang="en-IE" sz="1400" b="0" kern="1200" dirty="0">
                          <a:solidFill>
                            <a:schemeClr val="lt1"/>
                          </a:solidFill>
                          <a:effectLst/>
                          <a:latin typeface="+mn-lt"/>
                          <a:ea typeface="+mn-ea"/>
                          <a:cs typeface="+mn-cs"/>
                        </a:rPr>
                        <a:t>5 Enhanced Adaptive capacities of the targeted vulnerable - to meet their food and nutrition security and increase their incomes</a:t>
                      </a:r>
                      <a:endParaRPr lang="en-ZA" sz="1400" b="0" dirty="0"/>
                    </a:p>
                  </a:txBody>
                  <a:tcPr/>
                </a:tc>
                <a:tc>
                  <a:txBody>
                    <a:bodyPr/>
                    <a:lstStyle/>
                    <a:p>
                      <a:r>
                        <a:rPr lang="en-ZA" sz="1400" b="0" dirty="0"/>
                        <a:t>6  High level of preparedness and ability to cope with shocks – by Communities and families that live in areas prone to disasters such as floods and droughts have.</a:t>
                      </a:r>
                    </a:p>
                  </a:txBody>
                  <a:tcPr/>
                </a:tc>
                <a:extLst>
                  <a:ext uri="{0D108BD9-81ED-4DB2-BD59-A6C34878D82A}">
                    <a16:rowId xmlns:a16="http://schemas.microsoft.com/office/drawing/2014/main" val="707239570"/>
                  </a:ext>
                </a:extLst>
              </a:tr>
            </a:tbl>
          </a:graphicData>
        </a:graphic>
      </p:graphicFrame>
      <p:graphicFrame>
        <p:nvGraphicFramePr>
          <p:cNvPr id="10" name="Table 7">
            <a:extLst>
              <a:ext uri="{FF2B5EF4-FFF2-40B4-BE49-F238E27FC236}">
                <a16:creationId xmlns:a16="http://schemas.microsoft.com/office/drawing/2014/main" id="{FA370ED5-9B5E-F859-7F2A-3AAD43DBF841}"/>
              </a:ext>
            </a:extLst>
          </p:cNvPr>
          <p:cNvGraphicFramePr>
            <a:graphicFrameLocks/>
          </p:cNvGraphicFramePr>
          <p:nvPr/>
        </p:nvGraphicFramePr>
        <p:xfrm>
          <a:off x="457200" y="1603478"/>
          <a:ext cx="8229600" cy="10668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905672747"/>
                    </a:ext>
                  </a:extLst>
                </a:gridCol>
                <a:gridCol w="4114800">
                  <a:extLst>
                    <a:ext uri="{9D8B030D-6E8A-4147-A177-3AD203B41FA5}">
                      <a16:colId xmlns:a16="http://schemas.microsoft.com/office/drawing/2014/main" val="3907663918"/>
                    </a:ext>
                  </a:extLst>
                </a:gridCol>
              </a:tblGrid>
              <a:tr h="142240">
                <a:tc>
                  <a:txBody>
                    <a:bodyPr/>
                    <a:lstStyle/>
                    <a:p>
                      <a:r>
                        <a:rPr lang="en-IE" sz="1600" b="0" dirty="0">
                          <a:effectLst/>
                          <a:latin typeface="Calibri" panose="020F0502020204030204" pitchFamily="34" charset="0"/>
                          <a:ea typeface="Calibri" panose="020F0502020204030204" pitchFamily="34" charset="0"/>
                          <a:cs typeface="Times New Roman" panose="02020603050405020304" pitchFamily="18" charset="0"/>
                        </a:rPr>
                        <a:t>The livelihoods of the vulnerable households that live in the targeted communities are improved and their living  standard enhanced</a:t>
                      </a:r>
                      <a:endParaRPr lang="en-ZA" sz="1600" b="0" dirty="0"/>
                    </a:p>
                  </a:txBody>
                  <a:tcPr/>
                </a:tc>
                <a:tc>
                  <a:txBody>
                    <a:bodyPr/>
                    <a:lstStyle/>
                    <a:p>
                      <a:r>
                        <a:rPr lang="en-IE" sz="1600" b="0" dirty="0">
                          <a:effectLst/>
                          <a:latin typeface="Calibri" panose="020F0502020204030204" pitchFamily="34" charset="0"/>
                          <a:ea typeface="Calibri" panose="020F0502020204030204" pitchFamily="34" charset="0"/>
                          <a:cs typeface="Times New Roman" panose="02020603050405020304" pitchFamily="18" charset="0"/>
                        </a:rPr>
                        <a:t>The resilience of the families and communities that are at higher risk of external shocks and disasters is strengthened and they are able to cope with and recover from such calamities.</a:t>
                      </a:r>
                      <a:endParaRPr lang="en-ZA" sz="1600" b="0" dirty="0"/>
                    </a:p>
                  </a:txBody>
                  <a:tcPr/>
                </a:tc>
                <a:extLst>
                  <a:ext uri="{0D108BD9-81ED-4DB2-BD59-A6C34878D82A}">
                    <a16:rowId xmlns:a16="http://schemas.microsoft.com/office/drawing/2014/main" val="707239570"/>
                  </a:ext>
                </a:extLst>
              </a:tr>
            </a:tbl>
          </a:graphicData>
        </a:graphic>
      </p:graphicFrame>
      <p:graphicFrame>
        <p:nvGraphicFramePr>
          <p:cNvPr id="13" name="Table 7">
            <a:extLst>
              <a:ext uri="{FF2B5EF4-FFF2-40B4-BE49-F238E27FC236}">
                <a16:creationId xmlns:a16="http://schemas.microsoft.com/office/drawing/2014/main" id="{995AD0CF-CED1-64B8-6B58-F3DBDBBF9469}"/>
              </a:ext>
            </a:extLst>
          </p:cNvPr>
          <p:cNvGraphicFramePr>
            <a:graphicFrameLocks/>
          </p:cNvGraphicFramePr>
          <p:nvPr/>
        </p:nvGraphicFramePr>
        <p:xfrm>
          <a:off x="457200" y="2763440"/>
          <a:ext cx="8229600" cy="370840"/>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3907663918"/>
                    </a:ext>
                  </a:extLst>
                </a:gridCol>
              </a:tblGrid>
              <a:tr h="370840">
                <a:tc>
                  <a:txBody>
                    <a:bodyPr/>
                    <a:lstStyle/>
                    <a:p>
                      <a:pPr algn="ctr"/>
                      <a:r>
                        <a:rPr lang="en-ZA" dirty="0"/>
                        <a:t>OUTPUTS</a:t>
                      </a:r>
                    </a:p>
                  </a:txBody>
                  <a:tcPr/>
                </a:tc>
                <a:extLst>
                  <a:ext uri="{0D108BD9-81ED-4DB2-BD59-A6C34878D82A}">
                    <a16:rowId xmlns:a16="http://schemas.microsoft.com/office/drawing/2014/main" val="707239570"/>
                  </a:ext>
                </a:extLst>
              </a:tr>
            </a:tbl>
          </a:graphicData>
        </a:graphic>
      </p:graphicFrame>
    </p:spTree>
    <p:extLst>
      <p:ext uri="{BB962C8B-B14F-4D97-AF65-F5344CB8AC3E}">
        <p14:creationId xmlns:p14="http://schemas.microsoft.com/office/powerpoint/2010/main" val="3817221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FE24A-B0D4-D740-6BE9-BA004D074C57}"/>
              </a:ext>
            </a:extLst>
          </p:cNvPr>
          <p:cNvSpPr>
            <a:spLocks noGrp="1"/>
          </p:cNvSpPr>
          <p:nvPr>
            <p:ph type="title"/>
          </p:nvPr>
        </p:nvSpPr>
        <p:spPr/>
        <p:txBody>
          <a:bodyPr>
            <a:normAutofit/>
          </a:bodyPr>
          <a:lstStyle/>
          <a:p>
            <a:r>
              <a:rPr lang="en-ZA" sz="2800" dirty="0"/>
              <a:t>2. Overview of Programmes Implemented</a:t>
            </a:r>
          </a:p>
        </p:txBody>
      </p:sp>
      <p:graphicFrame>
        <p:nvGraphicFramePr>
          <p:cNvPr id="7" name="Table 7">
            <a:extLst>
              <a:ext uri="{FF2B5EF4-FFF2-40B4-BE49-F238E27FC236}">
                <a16:creationId xmlns:a16="http://schemas.microsoft.com/office/drawing/2014/main" id="{457B4140-D3FA-438D-D089-ED7E057D8BD4}"/>
              </a:ext>
            </a:extLst>
          </p:cNvPr>
          <p:cNvGraphicFramePr>
            <a:graphicFrameLocks noGrp="1"/>
          </p:cNvGraphicFramePr>
          <p:nvPr>
            <p:extLst>
              <p:ext uri="{D42A27DB-BD31-4B8C-83A1-F6EECF244321}">
                <p14:modId xmlns:p14="http://schemas.microsoft.com/office/powerpoint/2010/main" val="2110226531"/>
              </p:ext>
            </p:extLst>
          </p:nvPr>
        </p:nvGraphicFramePr>
        <p:xfrm>
          <a:off x="533398" y="1183640"/>
          <a:ext cx="8229599" cy="5308600"/>
        </p:xfrm>
        <a:graphic>
          <a:graphicData uri="http://schemas.openxmlformats.org/drawingml/2006/table">
            <a:tbl>
              <a:tblPr firstRow="1" bandRow="1">
                <a:tableStyleId>{5C22544A-7EE6-4342-B048-85BDC9FD1C3A}</a:tableStyleId>
              </a:tblPr>
              <a:tblGrid>
                <a:gridCol w="1175657">
                  <a:extLst>
                    <a:ext uri="{9D8B030D-6E8A-4147-A177-3AD203B41FA5}">
                      <a16:colId xmlns:a16="http://schemas.microsoft.com/office/drawing/2014/main" val="160920320"/>
                    </a:ext>
                  </a:extLst>
                </a:gridCol>
                <a:gridCol w="1175657">
                  <a:extLst>
                    <a:ext uri="{9D8B030D-6E8A-4147-A177-3AD203B41FA5}">
                      <a16:colId xmlns:a16="http://schemas.microsoft.com/office/drawing/2014/main" val="2481516164"/>
                    </a:ext>
                  </a:extLst>
                </a:gridCol>
                <a:gridCol w="1175657">
                  <a:extLst>
                    <a:ext uri="{9D8B030D-6E8A-4147-A177-3AD203B41FA5}">
                      <a16:colId xmlns:a16="http://schemas.microsoft.com/office/drawing/2014/main" val="3355063680"/>
                    </a:ext>
                  </a:extLst>
                </a:gridCol>
                <a:gridCol w="1175657">
                  <a:extLst>
                    <a:ext uri="{9D8B030D-6E8A-4147-A177-3AD203B41FA5}">
                      <a16:colId xmlns:a16="http://schemas.microsoft.com/office/drawing/2014/main" val="3444257313"/>
                    </a:ext>
                  </a:extLst>
                </a:gridCol>
                <a:gridCol w="1175657">
                  <a:extLst>
                    <a:ext uri="{9D8B030D-6E8A-4147-A177-3AD203B41FA5}">
                      <a16:colId xmlns:a16="http://schemas.microsoft.com/office/drawing/2014/main" val="482894228"/>
                    </a:ext>
                  </a:extLst>
                </a:gridCol>
                <a:gridCol w="1175657">
                  <a:extLst>
                    <a:ext uri="{9D8B030D-6E8A-4147-A177-3AD203B41FA5}">
                      <a16:colId xmlns:a16="http://schemas.microsoft.com/office/drawing/2014/main" val="685513091"/>
                    </a:ext>
                  </a:extLst>
                </a:gridCol>
                <a:gridCol w="1175657">
                  <a:extLst>
                    <a:ext uri="{9D8B030D-6E8A-4147-A177-3AD203B41FA5}">
                      <a16:colId xmlns:a16="http://schemas.microsoft.com/office/drawing/2014/main" val="2739270182"/>
                    </a:ext>
                  </a:extLst>
                </a:gridCol>
              </a:tblGrid>
              <a:tr h="370840">
                <a:tc>
                  <a:txBody>
                    <a:bodyPr/>
                    <a:lstStyle/>
                    <a:p>
                      <a:endParaRPr lang="en-ZA" sz="1400" b="0" dirty="0">
                        <a:latin typeface="VAG Rounded LT Light"/>
                      </a:endParaRPr>
                    </a:p>
                  </a:txBody>
                  <a:tcPr/>
                </a:tc>
                <a:tc>
                  <a:txBody>
                    <a:bodyPr/>
                    <a:lstStyle/>
                    <a:p>
                      <a:endParaRPr lang="en-ZA" sz="1400" b="0" dirty="0">
                        <a:latin typeface="VAG Rounded LT Light"/>
                      </a:endParaRPr>
                    </a:p>
                  </a:txBody>
                  <a:tcPr/>
                </a:tc>
                <a:tc>
                  <a:txBody>
                    <a:bodyPr/>
                    <a:lstStyle/>
                    <a:p>
                      <a:endParaRPr lang="en-ZA" sz="1400" b="0">
                        <a:latin typeface="VAG Rounded LT Light"/>
                      </a:endParaRPr>
                    </a:p>
                  </a:txBody>
                  <a:tcPr/>
                </a:tc>
                <a:tc>
                  <a:txBody>
                    <a:bodyPr/>
                    <a:lstStyle/>
                    <a:p>
                      <a:endParaRPr lang="en-ZA" sz="1400" b="0" dirty="0">
                        <a:latin typeface="VAG Rounded LT Light"/>
                      </a:endParaRPr>
                    </a:p>
                  </a:txBody>
                  <a:tcPr/>
                </a:tc>
                <a:tc>
                  <a:txBody>
                    <a:bodyPr/>
                    <a:lstStyle/>
                    <a:p>
                      <a:endParaRPr lang="en-ZA" sz="1400" b="0" dirty="0">
                        <a:latin typeface="VAG Rounded LT Light"/>
                      </a:endParaRPr>
                    </a:p>
                  </a:txBody>
                  <a:tcPr/>
                </a:tc>
                <a:tc>
                  <a:txBody>
                    <a:bodyPr/>
                    <a:lstStyle/>
                    <a:p>
                      <a:endParaRPr lang="en-ZA" sz="1400" b="0" dirty="0">
                        <a:latin typeface="VAG Rounded LT Light"/>
                      </a:endParaRPr>
                    </a:p>
                  </a:txBody>
                  <a:tcPr/>
                </a:tc>
                <a:tc>
                  <a:txBody>
                    <a:bodyPr/>
                    <a:lstStyle/>
                    <a:p>
                      <a:endParaRPr lang="en-ZA" sz="1400" b="0" dirty="0">
                        <a:latin typeface="VAG Rounded LT Light"/>
                      </a:endParaRPr>
                    </a:p>
                  </a:txBody>
                  <a:tcPr/>
                </a:tc>
                <a:extLst>
                  <a:ext uri="{0D108BD9-81ED-4DB2-BD59-A6C34878D82A}">
                    <a16:rowId xmlns:a16="http://schemas.microsoft.com/office/drawing/2014/main" val="2722292704"/>
                  </a:ext>
                </a:extLst>
              </a:tr>
              <a:tr h="0">
                <a:tc>
                  <a:txBody>
                    <a:bodyPr/>
                    <a:lstStyle/>
                    <a:p>
                      <a:r>
                        <a:rPr lang="en-ZA" sz="1400" b="1" dirty="0">
                          <a:latin typeface="VAG Rounded LT Light"/>
                        </a:rPr>
                        <a:t>Education Services</a:t>
                      </a:r>
                    </a:p>
                  </a:txBody>
                  <a:tcPr/>
                </a:tc>
                <a:tc>
                  <a:txBody>
                    <a:bodyPr/>
                    <a:lstStyle/>
                    <a:p>
                      <a:r>
                        <a:rPr kumimoji="0" lang="en-ZA" sz="1400" b="1" kern="1200" dirty="0">
                          <a:solidFill>
                            <a:schemeClr val="dk1"/>
                          </a:solidFill>
                          <a:effectLst/>
                          <a:latin typeface="VAG Rounded LT Light"/>
                          <a:ea typeface="+mn-ea"/>
                          <a:cs typeface="+mn-cs"/>
                        </a:rPr>
                        <a:t>Livelihood &amp; Survival Skills</a:t>
                      </a:r>
                    </a:p>
                  </a:txBody>
                  <a:tcPr/>
                </a:tc>
                <a:tc>
                  <a:txBody>
                    <a:bodyPr/>
                    <a:lstStyle/>
                    <a:p>
                      <a:r>
                        <a:rPr kumimoji="0" lang="en-ZA" sz="1400" b="1" kern="1200" dirty="0">
                          <a:solidFill>
                            <a:schemeClr val="dk1"/>
                          </a:solidFill>
                          <a:effectLst/>
                          <a:latin typeface="VAG Rounded LT Light"/>
                          <a:ea typeface="+mn-ea"/>
                          <a:cs typeface="+mn-cs"/>
                        </a:rPr>
                        <a:t>Health services</a:t>
                      </a:r>
                    </a:p>
                    <a:p>
                      <a:endParaRPr lang="en-ZA" sz="1400" b="1" dirty="0">
                        <a:latin typeface="VAG Rounded LT Light"/>
                      </a:endParaRPr>
                    </a:p>
                  </a:txBody>
                  <a:tcPr/>
                </a:tc>
                <a:tc>
                  <a:txBody>
                    <a:bodyPr/>
                    <a:lstStyle/>
                    <a:p>
                      <a:r>
                        <a:rPr kumimoji="0" lang="en-ZA" sz="1400" b="1" kern="1200" dirty="0">
                          <a:solidFill>
                            <a:schemeClr val="dk1"/>
                          </a:solidFill>
                          <a:effectLst/>
                          <a:latin typeface="VAG Rounded LT Light"/>
                          <a:ea typeface="+mn-ea"/>
                          <a:cs typeface="+mn-cs"/>
                        </a:rPr>
                        <a:t>Water, Sanitation &amp; Hygiene</a:t>
                      </a:r>
                      <a:endParaRPr lang="en-ZA" sz="1400" b="1" dirty="0">
                        <a:latin typeface="VAG Rounded LT Light"/>
                      </a:endParaRPr>
                    </a:p>
                  </a:txBody>
                  <a:tcPr/>
                </a:tc>
                <a:tc>
                  <a:txBody>
                    <a:bodyPr/>
                    <a:lstStyle/>
                    <a:p>
                      <a:r>
                        <a:rPr lang="en-ZA" sz="1400" b="1" dirty="0">
                          <a:latin typeface="VAG Rounded LT Light"/>
                        </a:rPr>
                        <a:t>Adaptive Capacity</a:t>
                      </a:r>
                    </a:p>
                  </a:txBody>
                  <a:tcPr/>
                </a:tc>
                <a:tc>
                  <a:txBody>
                    <a:bodyPr/>
                    <a:lstStyle/>
                    <a:p>
                      <a:r>
                        <a:rPr lang="en-ZA" sz="1400" b="1" dirty="0">
                          <a:latin typeface="VAG Rounded LT Light"/>
                        </a:rPr>
                        <a:t>Resilience</a:t>
                      </a:r>
                    </a:p>
                  </a:txBody>
                  <a:tcPr/>
                </a:tc>
                <a:tc>
                  <a:txBody>
                    <a:bodyPr/>
                    <a:lstStyle/>
                    <a:p>
                      <a:r>
                        <a:rPr lang="en-ZA" sz="1400" b="1" dirty="0">
                          <a:latin typeface="VAG Rounded LT Light"/>
                        </a:rPr>
                        <a:t>Governance</a:t>
                      </a:r>
                    </a:p>
                  </a:txBody>
                  <a:tcPr/>
                </a:tc>
                <a:extLst>
                  <a:ext uri="{0D108BD9-81ED-4DB2-BD59-A6C34878D82A}">
                    <a16:rowId xmlns:a16="http://schemas.microsoft.com/office/drawing/2014/main" val="1585478518"/>
                  </a:ext>
                </a:extLst>
              </a:tr>
              <a:tr h="0">
                <a:tc>
                  <a:txBody>
                    <a:bodyPr/>
                    <a:lstStyle/>
                    <a:p>
                      <a:r>
                        <a:rPr lang="en-ZA" sz="1400" b="0" dirty="0">
                          <a:latin typeface="VAG Rounded LT Light"/>
                        </a:rPr>
                        <a:t>NAC School Development</a:t>
                      </a:r>
                    </a:p>
                  </a:txBody>
                  <a:tcPr/>
                </a:tc>
                <a:tc>
                  <a:txBody>
                    <a:bodyPr/>
                    <a:lstStyle/>
                    <a:p>
                      <a:r>
                        <a:rPr lang="en-ZA" sz="1400" b="0" dirty="0">
                          <a:latin typeface="VAG Rounded LT Light"/>
                        </a:rPr>
                        <a:t>Chabota Vocational Skills  Training Centre</a:t>
                      </a:r>
                    </a:p>
                  </a:txBody>
                  <a:tcPr/>
                </a:tc>
                <a:tc>
                  <a:txBody>
                    <a:bodyPr/>
                    <a:lstStyle/>
                    <a:p>
                      <a:r>
                        <a:rPr lang="en-ZA" sz="1400" b="0" dirty="0">
                          <a:latin typeface="VAG Rounded LT Light"/>
                        </a:rPr>
                        <a:t>Graceland Rural Health Centre (Mkushi)</a:t>
                      </a:r>
                    </a:p>
                  </a:txBody>
                  <a:tcPr/>
                </a:tc>
                <a:tc>
                  <a:txBody>
                    <a:bodyPr/>
                    <a:lstStyle/>
                    <a:p>
                      <a:r>
                        <a:rPr lang="en-ZA" sz="1400" b="0" dirty="0">
                          <a:latin typeface="VAG Rounded LT Light"/>
                        </a:rPr>
                        <a:t>Climate Resilient WASH in schools (Kalabo)</a:t>
                      </a:r>
                    </a:p>
                  </a:txBody>
                  <a:tcPr/>
                </a:tc>
                <a:tc>
                  <a:txBody>
                    <a:bodyPr/>
                    <a:lstStyle/>
                    <a:p>
                      <a:r>
                        <a:rPr lang="en-ZA" sz="1400" b="0" dirty="0">
                          <a:latin typeface="VAG Rounded LT Light"/>
                        </a:rPr>
                        <a:t>Promotion of Small-Scale Entrepreneurship (DSIK)</a:t>
                      </a:r>
                    </a:p>
                    <a:p>
                      <a:endParaRPr lang="en-ZA" sz="1400" b="0" dirty="0">
                        <a:latin typeface="VAG Rounded LT Light"/>
                      </a:endParaRPr>
                    </a:p>
                  </a:txBody>
                  <a:tcPr/>
                </a:tc>
                <a:tc>
                  <a:txBody>
                    <a:bodyPr/>
                    <a:lstStyle/>
                    <a:p>
                      <a:r>
                        <a:rPr lang="en-ZA" sz="1400" b="0" dirty="0">
                          <a:latin typeface="VAG Rounded LT Light"/>
                        </a:rPr>
                        <a:t>Response to Disasters in 2022</a:t>
                      </a:r>
                    </a:p>
                    <a:p>
                      <a:endParaRPr lang="en-ZA" sz="1400" b="0" dirty="0">
                        <a:latin typeface="VAG Rounded LT Light"/>
                      </a:endParaRPr>
                    </a:p>
                  </a:txBody>
                  <a:tcPr/>
                </a:tc>
                <a:tc>
                  <a:txBody>
                    <a:bodyPr/>
                    <a:lstStyle/>
                    <a:p>
                      <a:r>
                        <a:rPr lang="en-ZA" sz="1400" b="0" dirty="0">
                          <a:latin typeface="VAG Rounded LT Light"/>
                        </a:rPr>
                        <a:t>Chibombo Farm</a:t>
                      </a:r>
                    </a:p>
                    <a:p>
                      <a:r>
                        <a:rPr lang="en-ZA" sz="1400" b="0" dirty="0">
                          <a:latin typeface="VAG Rounded LT Light"/>
                        </a:rPr>
                        <a:t>	</a:t>
                      </a:r>
                    </a:p>
                  </a:txBody>
                  <a:tcPr/>
                </a:tc>
                <a:extLst>
                  <a:ext uri="{0D108BD9-81ED-4DB2-BD59-A6C34878D82A}">
                    <a16:rowId xmlns:a16="http://schemas.microsoft.com/office/drawing/2014/main" val="1234251935"/>
                  </a:ext>
                </a:extLst>
              </a:tr>
              <a:tr h="370840">
                <a:tc>
                  <a:txBody>
                    <a:bodyPr/>
                    <a:lstStyle/>
                    <a:p>
                      <a:r>
                        <a:rPr lang="en-ZA" sz="1400" b="0" dirty="0">
                          <a:latin typeface="VAG Rounded LT Light"/>
                        </a:rPr>
                        <a:t>OVC Care &amp; Support (Kalabo – closed 2022)</a:t>
                      </a:r>
                    </a:p>
                    <a:p>
                      <a:endParaRPr lang="en-ZA" sz="1400" b="0" dirty="0">
                        <a:latin typeface="VAG Rounded LT Light"/>
                      </a:endParaRPr>
                    </a:p>
                  </a:txBody>
                  <a:tcPr/>
                </a:tc>
                <a:tc>
                  <a:txBody>
                    <a:bodyPr/>
                    <a:lstStyle/>
                    <a:p>
                      <a:endParaRPr lang="en-ZA" sz="1400" b="0" dirty="0">
                        <a:latin typeface="VAG Rounded LT Light"/>
                      </a:endParaRPr>
                    </a:p>
                  </a:txBody>
                  <a:tcPr/>
                </a:tc>
                <a:tc>
                  <a:txBody>
                    <a:bodyPr/>
                    <a:lstStyle/>
                    <a:p>
                      <a:r>
                        <a:rPr lang="en-ZA" sz="1400" b="0" dirty="0">
                          <a:latin typeface="VAG Rounded LT Light"/>
                        </a:rPr>
                        <a:t>Accelerating Towards Epidemic Control (Kalabo &amp; Kaoma)</a:t>
                      </a:r>
                    </a:p>
                  </a:txBody>
                  <a:tcPr/>
                </a:tc>
                <a:tc>
                  <a:txBody>
                    <a:bodyPr/>
                    <a:lstStyle/>
                    <a:p>
                      <a:endParaRPr lang="en-ZA" sz="1400" b="0">
                        <a:latin typeface="VAG Rounded LT Light"/>
                      </a:endParaRPr>
                    </a:p>
                  </a:txBody>
                  <a:tcPr/>
                </a:tc>
                <a:tc>
                  <a:txBody>
                    <a:bodyPr/>
                    <a:lstStyle/>
                    <a:p>
                      <a:r>
                        <a:rPr lang="en-ZA" sz="1400" b="0" dirty="0">
                          <a:latin typeface="VAG Rounded LT Light"/>
                        </a:rPr>
                        <a:t>Energy Cooperatives for Farmers</a:t>
                      </a:r>
                    </a:p>
                  </a:txBody>
                  <a:tcPr/>
                </a:tc>
                <a:tc>
                  <a:txBody>
                    <a:bodyPr/>
                    <a:lstStyle/>
                    <a:p>
                      <a:endParaRPr lang="en-ZA" sz="1400" b="0" dirty="0">
                        <a:latin typeface="VAG Rounded LT Light"/>
                      </a:endParaRPr>
                    </a:p>
                  </a:txBody>
                  <a:tcPr/>
                </a:tc>
                <a:tc>
                  <a:txBody>
                    <a:bodyPr/>
                    <a:lstStyle/>
                    <a:p>
                      <a:r>
                        <a:rPr lang="en-ZA" sz="1400" b="0" dirty="0" err="1">
                          <a:latin typeface="VAG Rounded LT Light"/>
                        </a:rPr>
                        <a:t>Zamfield</a:t>
                      </a:r>
                      <a:r>
                        <a:rPr lang="en-ZA" sz="1400" b="0" dirty="0">
                          <a:latin typeface="VAG Rounded LT Light"/>
                        </a:rPr>
                        <a:t> Tomato Products	</a:t>
                      </a:r>
                    </a:p>
                  </a:txBody>
                  <a:tcPr/>
                </a:tc>
                <a:extLst>
                  <a:ext uri="{0D108BD9-81ED-4DB2-BD59-A6C34878D82A}">
                    <a16:rowId xmlns:a16="http://schemas.microsoft.com/office/drawing/2014/main" val="3465346551"/>
                  </a:ext>
                </a:extLst>
              </a:tr>
              <a:tr h="370840">
                <a:tc>
                  <a:txBody>
                    <a:bodyPr/>
                    <a:lstStyle/>
                    <a:p>
                      <a:r>
                        <a:rPr lang="en-ZA" sz="1400" b="0" dirty="0">
                          <a:latin typeface="VAG Rounded LT Light"/>
                        </a:rPr>
                        <a:t>Choma OVC Support - closed 2022</a:t>
                      </a:r>
                    </a:p>
                  </a:txBody>
                  <a:tcPr/>
                </a:tc>
                <a:tc>
                  <a:txBody>
                    <a:bodyPr/>
                    <a:lstStyle/>
                    <a:p>
                      <a:endParaRPr lang="en-ZA" sz="1400" b="0">
                        <a:latin typeface="VAG Rounded LT Light"/>
                      </a:endParaRPr>
                    </a:p>
                  </a:txBody>
                  <a:tcPr/>
                </a:tc>
                <a:tc>
                  <a:txBody>
                    <a:bodyPr/>
                    <a:lstStyle/>
                    <a:p>
                      <a:r>
                        <a:rPr lang="en-ZA" sz="1400" b="0" dirty="0">
                          <a:latin typeface="VAG Rounded LT Light"/>
                        </a:rPr>
                        <a:t>Covid-19 Response </a:t>
                      </a:r>
                    </a:p>
                    <a:p>
                      <a:endParaRPr lang="en-ZA" sz="1400" b="0" dirty="0">
                        <a:latin typeface="VAG Rounded LT Light"/>
                      </a:endParaRPr>
                    </a:p>
                  </a:txBody>
                  <a:tcPr/>
                </a:tc>
                <a:tc>
                  <a:txBody>
                    <a:bodyPr/>
                    <a:lstStyle/>
                    <a:p>
                      <a:endParaRPr lang="en-ZA" sz="1400" b="0">
                        <a:latin typeface="VAG Rounded LT Light"/>
                      </a:endParaRPr>
                    </a:p>
                  </a:txBody>
                  <a:tcPr/>
                </a:tc>
                <a:tc>
                  <a:txBody>
                    <a:bodyPr/>
                    <a:lstStyle/>
                    <a:p>
                      <a:endParaRPr lang="en-ZA" sz="1400" b="0">
                        <a:latin typeface="VAG Rounded LT Light"/>
                      </a:endParaRPr>
                    </a:p>
                  </a:txBody>
                  <a:tcPr/>
                </a:tc>
                <a:tc>
                  <a:txBody>
                    <a:bodyPr/>
                    <a:lstStyle/>
                    <a:p>
                      <a:endParaRPr lang="en-ZA" sz="1400" b="0" dirty="0">
                        <a:latin typeface="VAG Rounded LT Light"/>
                      </a:endParaRPr>
                    </a:p>
                  </a:txBody>
                  <a:tcPr/>
                </a:tc>
                <a:tc>
                  <a:txBody>
                    <a:bodyPr/>
                    <a:lstStyle/>
                    <a:p>
                      <a:r>
                        <a:rPr lang="en-ZA" sz="1400" b="0" dirty="0">
                          <a:latin typeface="VAG Rounded LT Light"/>
                        </a:rPr>
                        <a:t>Chitenge Rights</a:t>
                      </a:r>
                    </a:p>
                  </a:txBody>
                  <a:tcPr/>
                </a:tc>
                <a:extLst>
                  <a:ext uri="{0D108BD9-81ED-4DB2-BD59-A6C34878D82A}">
                    <a16:rowId xmlns:a16="http://schemas.microsoft.com/office/drawing/2014/main" val="1354558272"/>
                  </a:ext>
                </a:extLst>
              </a:tr>
              <a:tr h="370840">
                <a:tc>
                  <a:txBody>
                    <a:bodyPr/>
                    <a:lstStyle/>
                    <a:p>
                      <a:r>
                        <a:rPr lang="en-ZA" sz="1400" b="0" dirty="0">
                          <a:latin typeface="VAG Rounded LT Light"/>
                        </a:rPr>
                        <a:t>Covid-19 Response (29 NAC + Kalabo schools)</a:t>
                      </a:r>
                    </a:p>
                  </a:txBody>
                  <a:tcPr/>
                </a:tc>
                <a:tc>
                  <a:txBody>
                    <a:bodyPr/>
                    <a:lstStyle/>
                    <a:p>
                      <a:endParaRPr lang="en-ZA" sz="1400" b="0">
                        <a:latin typeface="VAG Rounded LT Light"/>
                      </a:endParaRPr>
                    </a:p>
                  </a:txBody>
                  <a:tcPr/>
                </a:tc>
                <a:tc>
                  <a:txBody>
                    <a:bodyPr/>
                    <a:lstStyle/>
                    <a:p>
                      <a:r>
                        <a:rPr lang="en-ZA" sz="1400" b="0" dirty="0">
                          <a:latin typeface="VAG Rounded LT Light"/>
                        </a:rPr>
                        <a:t>OVC Care and Support (Kalabo)</a:t>
                      </a:r>
                    </a:p>
                    <a:p>
                      <a:endParaRPr lang="en-ZA" sz="1400" b="0" dirty="0">
                        <a:latin typeface="VAG Rounded LT Light"/>
                      </a:endParaRPr>
                    </a:p>
                  </a:txBody>
                  <a:tcPr/>
                </a:tc>
                <a:tc>
                  <a:txBody>
                    <a:bodyPr/>
                    <a:lstStyle/>
                    <a:p>
                      <a:endParaRPr lang="en-ZA" sz="1400" b="0">
                        <a:latin typeface="VAG Rounded LT Light"/>
                      </a:endParaRPr>
                    </a:p>
                  </a:txBody>
                  <a:tcPr/>
                </a:tc>
                <a:tc>
                  <a:txBody>
                    <a:bodyPr/>
                    <a:lstStyle/>
                    <a:p>
                      <a:endParaRPr lang="en-ZA" sz="1400" b="0">
                        <a:latin typeface="VAG Rounded LT Light"/>
                      </a:endParaRPr>
                    </a:p>
                  </a:txBody>
                  <a:tcPr/>
                </a:tc>
                <a:tc>
                  <a:txBody>
                    <a:bodyPr/>
                    <a:lstStyle/>
                    <a:p>
                      <a:endParaRPr lang="en-ZA" sz="1400" b="0" dirty="0">
                        <a:latin typeface="VAG Rounded LT Light"/>
                      </a:endParaRPr>
                    </a:p>
                  </a:txBody>
                  <a:tcPr/>
                </a:tc>
                <a:tc>
                  <a:txBody>
                    <a:bodyPr/>
                    <a:lstStyle/>
                    <a:p>
                      <a:endParaRPr lang="en-ZA" sz="1400" b="0" dirty="0">
                        <a:latin typeface="VAG Rounded LT Light"/>
                      </a:endParaRPr>
                    </a:p>
                  </a:txBody>
                  <a:tcPr/>
                </a:tc>
                <a:extLst>
                  <a:ext uri="{0D108BD9-81ED-4DB2-BD59-A6C34878D82A}">
                    <a16:rowId xmlns:a16="http://schemas.microsoft.com/office/drawing/2014/main" val="794917586"/>
                  </a:ext>
                </a:extLst>
              </a:tr>
            </a:tbl>
          </a:graphicData>
        </a:graphic>
      </p:graphicFrame>
    </p:spTree>
    <p:extLst>
      <p:ext uri="{BB962C8B-B14F-4D97-AF65-F5344CB8AC3E}">
        <p14:creationId xmlns:p14="http://schemas.microsoft.com/office/powerpoint/2010/main" val="2327451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FF7EF-5464-AD67-C622-A4333397EC8A}"/>
              </a:ext>
            </a:extLst>
          </p:cNvPr>
          <p:cNvSpPr>
            <a:spLocks noGrp="1"/>
          </p:cNvSpPr>
          <p:nvPr>
            <p:ph type="title"/>
          </p:nvPr>
        </p:nvSpPr>
        <p:spPr/>
        <p:txBody>
          <a:bodyPr>
            <a:noAutofit/>
          </a:bodyPr>
          <a:lstStyle/>
          <a:p>
            <a:br>
              <a:rPr lang="en-US" dirty="0">
                <a:solidFill>
                  <a:srgbClr val="0070C0"/>
                </a:solidFill>
                <a:effectLst/>
                <a:latin typeface="VAG Rounded LT Light" panose="02000403040000020004"/>
                <a:ea typeface="Calibri" panose="020F0502020204030204" pitchFamily="34" charset="0"/>
                <a:cs typeface="Times New Roman" panose="02020603050405020304" pitchFamily="18" charset="0"/>
              </a:rPr>
            </a:br>
            <a:r>
              <a:rPr lang="en-US" dirty="0">
                <a:solidFill>
                  <a:srgbClr val="0070C0"/>
                </a:solidFill>
                <a:effectLst/>
                <a:latin typeface="VAG Rounded LT Light" panose="02000403040000020004"/>
                <a:ea typeface="Calibri" panose="020F0502020204030204" pitchFamily="34" charset="0"/>
                <a:cs typeface="Times New Roman" panose="02020603050405020304" pitchFamily="18" charset="0"/>
              </a:rPr>
              <a:t>3. Education - NAC School Establishment (I)</a:t>
            </a:r>
            <a:endParaRPr lang="en-ZA" dirty="0">
              <a:solidFill>
                <a:srgbClr val="0070C0"/>
              </a:solidFill>
              <a:latin typeface="VAG Rounded LT Light" panose="02000403040000020004"/>
            </a:endParaRPr>
          </a:p>
        </p:txBody>
      </p:sp>
      <p:sp>
        <p:nvSpPr>
          <p:cNvPr id="7" name="Content Placeholder 6">
            <a:extLst>
              <a:ext uri="{FF2B5EF4-FFF2-40B4-BE49-F238E27FC236}">
                <a16:creationId xmlns:a16="http://schemas.microsoft.com/office/drawing/2014/main" id="{05B81A90-AFD3-5F89-A644-D35E2509D457}"/>
              </a:ext>
            </a:extLst>
          </p:cNvPr>
          <p:cNvSpPr>
            <a:spLocks noGrp="1"/>
          </p:cNvSpPr>
          <p:nvPr>
            <p:ph sz="quarter" idx="14"/>
          </p:nvPr>
        </p:nvSpPr>
        <p:spPr>
          <a:xfrm>
            <a:off x="1972389" y="663098"/>
            <a:ext cx="3900170" cy="5439761"/>
          </a:xfrm>
        </p:spPr>
        <p:txBody>
          <a:bodyPr>
            <a:noAutofit/>
          </a:bodyPr>
          <a:lstStyle/>
          <a:p>
            <a:pPr>
              <a:lnSpc>
                <a:spcPct val="107000"/>
              </a:lnSpc>
              <a:spcAft>
                <a:spcPts val="800"/>
              </a:spcAft>
            </a:pPr>
            <a:r>
              <a:rPr lang="en-ZA" sz="1800" dirty="0">
                <a:effectLst/>
                <a:latin typeface="VAG Rounded LT Light" panose="02000403040000020004"/>
                <a:ea typeface="Calibri" panose="020F0502020204030204" pitchFamily="34" charset="0"/>
                <a:cs typeface="Times New Roman" panose="02020603050405020304" pitchFamily="18" charset="0"/>
              </a:rPr>
              <a:t>NACRO is supporting establishment of the 3 NAC basic schools in Zambia </a:t>
            </a:r>
            <a:r>
              <a:rPr lang="en-ZA" sz="1800" dirty="0">
                <a:latin typeface="VAG Rounded LT Light" panose="02000403040000020004"/>
                <a:ea typeface="Calibri" panose="020F0502020204030204" pitchFamily="34" charset="0"/>
                <a:cs typeface="Times New Roman" panose="02020603050405020304" pitchFamily="18" charset="0"/>
              </a:rPr>
              <a:t>- </a:t>
            </a:r>
            <a:r>
              <a:rPr lang="en-ZA" sz="1800" dirty="0">
                <a:effectLst/>
                <a:latin typeface="VAG Rounded LT Light" panose="02000403040000020004"/>
                <a:ea typeface="Calibri" panose="020F0502020204030204" pitchFamily="34" charset="0"/>
                <a:cs typeface="Times New Roman" panose="02020603050405020304" pitchFamily="18" charset="0"/>
              </a:rPr>
              <a:t>Makapaela, Matenda and Ganda. </a:t>
            </a:r>
          </a:p>
          <a:p>
            <a:pPr lvl="1">
              <a:lnSpc>
                <a:spcPct val="107000"/>
              </a:lnSpc>
              <a:spcAft>
                <a:spcPts val="800"/>
              </a:spcAft>
              <a:buFont typeface="Wingdings" panose="05000000000000000000" pitchFamily="2" charset="2"/>
              <a:buChar char="q"/>
            </a:pPr>
            <a:r>
              <a:rPr lang="en-ZA" sz="1800" dirty="0">
                <a:effectLst/>
                <a:latin typeface="VAG Rounded LT Light" panose="02000403040000020004"/>
                <a:ea typeface="Calibri" panose="020F0502020204030204" pitchFamily="34" charset="0"/>
                <a:cs typeface="Times New Roman" panose="02020603050405020304" pitchFamily="18" charset="0"/>
              </a:rPr>
              <a:t>NACRO is collaborating with GRZ in supporting the grant-aided schools. GRZ provided basic office furniture &amp; desks to the 3 schools</a:t>
            </a:r>
          </a:p>
          <a:p>
            <a:pPr lvl="1">
              <a:lnSpc>
                <a:spcPct val="107000"/>
              </a:lnSpc>
              <a:spcAft>
                <a:spcPts val="800"/>
              </a:spcAft>
              <a:buFont typeface="Wingdings" panose="05000000000000000000" pitchFamily="2" charset="2"/>
              <a:buChar char="q"/>
            </a:pPr>
            <a:r>
              <a:rPr lang="en-ZA" sz="1800" dirty="0">
                <a:effectLst/>
                <a:latin typeface="VAG Rounded LT Light" panose="02000403040000020004"/>
                <a:ea typeface="Calibri" panose="020F0502020204030204" pitchFamily="34" charset="0"/>
                <a:cs typeface="Times New Roman" panose="02020603050405020304" pitchFamily="18" charset="0"/>
              </a:rPr>
              <a:t>In 2022, GRZ gave Makapaela School approved Grade 9 examination centre </a:t>
            </a:r>
            <a:r>
              <a:rPr lang="en-ZA" sz="1800" dirty="0">
                <a:latin typeface="VAG Rounded LT Light" panose="02000403040000020004"/>
                <a:ea typeface="Calibri" panose="020F0502020204030204" pitchFamily="34" charset="0"/>
                <a:cs typeface="Times New Roman" panose="02020603050405020304" pitchFamily="18" charset="0"/>
              </a:rPr>
              <a:t>authority, </a:t>
            </a:r>
            <a:r>
              <a:rPr lang="en-ZA" sz="1800" dirty="0">
                <a:effectLst/>
                <a:latin typeface="VAG Rounded LT Light" panose="02000403040000020004"/>
                <a:ea typeface="Calibri" panose="020F0502020204030204" pitchFamily="34" charset="0"/>
                <a:cs typeface="Times New Roman" panose="02020603050405020304" pitchFamily="18" charset="0"/>
              </a:rPr>
              <a:t>effective from 2023</a:t>
            </a:r>
          </a:p>
          <a:p>
            <a:pPr lvl="1">
              <a:lnSpc>
                <a:spcPct val="107000"/>
              </a:lnSpc>
              <a:spcAft>
                <a:spcPts val="800"/>
              </a:spcAft>
              <a:buFont typeface="Wingdings" panose="05000000000000000000" pitchFamily="2" charset="2"/>
              <a:buChar char="q"/>
            </a:pPr>
            <a:r>
              <a:rPr lang="en-ZA" sz="1800" dirty="0">
                <a:effectLst/>
                <a:latin typeface="VAG Rounded LT Light" panose="02000403040000020004"/>
                <a:ea typeface="Calibri" panose="020F0502020204030204" pitchFamily="34" charset="0"/>
                <a:cs typeface="Times New Roman" panose="02020603050405020304" pitchFamily="18" charset="0"/>
              </a:rPr>
              <a:t>In 2022, GRZ provided more teachers to the 3 schools -  Makapaela = 6, Matenda =  3 (2 reported), and Ganda = 3.</a:t>
            </a:r>
          </a:p>
          <a:p>
            <a:pPr>
              <a:lnSpc>
                <a:spcPct val="107000"/>
              </a:lnSpc>
              <a:spcAft>
                <a:spcPts val="800"/>
              </a:spcAft>
            </a:pPr>
            <a:endParaRPr lang="en-ZA" sz="1800" dirty="0">
              <a:latin typeface="VAG Rounded LT Light" panose="02000403040000020004"/>
              <a:ea typeface="Calibri" panose="020F0502020204030204" pitchFamily="34" charset="0"/>
              <a:cs typeface="Calibri" panose="020F0502020204030204" pitchFamily="34" charset="0"/>
            </a:endParaRPr>
          </a:p>
        </p:txBody>
      </p:sp>
      <p:pic>
        <p:nvPicPr>
          <p:cNvPr id="16" name="Picture Placeholder 15">
            <a:extLst>
              <a:ext uri="{FF2B5EF4-FFF2-40B4-BE49-F238E27FC236}">
                <a16:creationId xmlns:a16="http://schemas.microsoft.com/office/drawing/2014/main" id="{80530846-2D10-2DE3-314D-EE95C7881D9A}"/>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t="3625" b="3625"/>
          <a:stretch/>
        </p:blipFill>
        <p:spPr>
          <a:xfrm>
            <a:off x="5867400" y="663098"/>
            <a:ext cx="2362200" cy="1470502"/>
          </a:xfrm>
        </p:spPr>
      </p:pic>
      <p:sp>
        <p:nvSpPr>
          <p:cNvPr id="18" name="Text Placeholder 17">
            <a:extLst>
              <a:ext uri="{FF2B5EF4-FFF2-40B4-BE49-F238E27FC236}">
                <a16:creationId xmlns:a16="http://schemas.microsoft.com/office/drawing/2014/main" id="{F20FE33D-433F-34A3-DB35-C04C2DE68DDA}"/>
              </a:ext>
            </a:extLst>
          </p:cNvPr>
          <p:cNvSpPr>
            <a:spLocks noGrp="1"/>
          </p:cNvSpPr>
          <p:nvPr>
            <p:ph type="body" sz="quarter" idx="10"/>
          </p:nvPr>
        </p:nvSpPr>
        <p:spPr>
          <a:xfrm rot="5400000">
            <a:off x="559310" y="373081"/>
            <a:ext cx="1165924" cy="1816786"/>
          </a:xfrm>
        </p:spPr>
        <p:txBody>
          <a:bodyPr>
            <a:noAutofit/>
          </a:bodyPr>
          <a:lstStyle/>
          <a:p>
            <a:r>
              <a:rPr lang="en-ZA" sz="1600" dirty="0"/>
              <a:t>OUTPUT 1: </a:t>
            </a:r>
          </a:p>
          <a:p>
            <a:r>
              <a:rPr lang="en-ZA" sz="1600" dirty="0"/>
              <a:t>Access to Education to vulnerable school going children. </a:t>
            </a:r>
          </a:p>
        </p:txBody>
      </p:sp>
      <p:sp>
        <p:nvSpPr>
          <p:cNvPr id="8" name="Text Placeholder 7">
            <a:extLst>
              <a:ext uri="{FF2B5EF4-FFF2-40B4-BE49-F238E27FC236}">
                <a16:creationId xmlns:a16="http://schemas.microsoft.com/office/drawing/2014/main" id="{C5C56342-B21D-D195-B0E3-AF22A3F7422D}"/>
              </a:ext>
            </a:extLst>
          </p:cNvPr>
          <p:cNvSpPr>
            <a:spLocks noGrp="1"/>
          </p:cNvSpPr>
          <p:nvPr>
            <p:ph type="body" sz="quarter" idx="11"/>
          </p:nvPr>
        </p:nvSpPr>
        <p:spPr>
          <a:xfrm rot="3156235">
            <a:off x="620112" y="1868882"/>
            <a:ext cx="773666" cy="1354729"/>
          </a:xfrm>
        </p:spPr>
        <p:txBody>
          <a:bodyPr>
            <a:noAutofit/>
          </a:bodyPr>
          <a:lstStyle/>
          <a:p>
            <a:r>
              <a:rPr lang="en-GB" sz="1200" dirty="0">
                <a:effectLst/>
                <a:latin typeface="Verdana" panose="020B0604030504040204" pitchFamily="34" charset="0"/>
                <a:ea typeface="Verdana" panose="020B0604030504040204" pitchFamily="34" charset="0"/>
              </a:rPr>
              <a:t>Matenda Community Education Support Project </a:t>
            </a:r>
            <a:endParaRPr lang="en-ZA" sz="1200" dirty="0">
              <a:latin typeface="Verdana" panose="020B0604030504040204" pitchFamily="34" charset="0"/>
              <a:ea typeface="Verdana" panose="020B0604030504040204" pitchFamily="34" charset="0"/>
            </a:endParaRPr>
          </a:p>
        </p:txBody>
      </p:sp>
      <p:sp>
        <p:nvSpPr>
          <p:cNvPr id="10" name="Text Placeholder 9">
            <a:extLst>
              <a:ext uri="{FF2B5EF4-FFF2-40B4-BE49-F238E27FC236}">
                <a16:creationId xmlns:a16="http://schemas.microsoft.com/office/drawing/2014/main" id="{40197093-743D-6738-121E-6596FB432F67}"/>
              </a:ext>
            </a:extLst>
          </p:cNvPr>
          <p:cNvSpPr>
            <a:spLocks noGrp="1"/>
          </p:cNvSpPr>
          <p:nvPr>
            <p:ph type="body" sz="quarter" idx="12"/>
          </p:nvPr>
        </p:nvSpPr>
        <p:spPr>
          <a:xfrm rot="3218921">
            <a:off x="630737" y="2988999"/>
            <a:ext cx="807223" cy="1296000"/>
          </a:xfrm>
        </p:spPr>
        <p:txBody>
          <a:bodyPr>
            <a:noAutofit/>
          </a:bodyPr>
          <a:lstStyle/>
          <a:p>
            <a:r>
              <a:rPr lang="en-GB" sz="1200" u="sng" dirty="0">
                <a:effectLst/>
                <a:latin typeface="Verdana" panose="020B0604030504040204" pitchFamily="34" charset="0"/>
                <a:ea typeface="Verdana" panose="020B0604030504040204" pitchFamily="34" charset="0"/>
              </a:rPr>
              <a:t>Ganda Community School &amp; Project </a:t>
            </a:r>
            <a:endParaRPr lang="en-ZA" sz="1200" dirty="0">
              <a:latin typeface="Verdana" panose="020B0604030504040204" pitchFamily="34" charset="0"/>
              <a:ea typeface="Verdana" panose="020B0604030504040204" pitchFamily="34" charset="0"/>
            </a:endParaRPr>
          </a:p>
        </p:txBody>
      </p:sp>
      <p:sp>
        <p:nvSpPr>
          <p:cNvPr id="12" name="Text Placeholder 11">
            <a:extLst>
              <a:ext uri="{FF2B5EF4-FFF2-40B4-BE49-F238E27FC236}">
                <a16:creationId xmlns:a16="http://schemas.microsoft.com/office/drawing/2014/main" id="{943CC69B-00D2-DC83-92C0-7808AD413955}"/>
              </a:ext>
            </a:extLst>
          </p:cNvPr>
          <p:cNvSpPr>
            <a:spLocks noGrp="1"/>
          </p:cNvSpPr>
          <p:nvPr>
            <p:ph type="body" sz="quarter" idx="13"/>
          </p:nvPr>
        </p:nvSpPr>
        <p:spPr>
          <a:xfrm rot="3227276">
            <a:off x="887007" y="3906347"/>
            <a:ext cx="707267" cy="1296000"/>
          </a:xfrm>
        </p:spPr>
        <p:txBody>
          <a:bodyPr>
            <a:noAutofit/>
          </a:bodyPr>
          <a:lstStyle/>
          <a:p>
            <a:r>
              <a:rPr lang="en-GB" sz="1200" u="sng" dirty="0">
                <a:effectLst/>
                <a:latin typeface="Verdana" panose="020B0604030504040204" pitchFamily="34" charset="0"/>
                <a:ea typeface="Verdana" panose="020B0604030504040204" pitchFamily="34" charset="0"/>
              </a:rPr>
              <a:t>Makapaela NAC Primary School</a:t>
            </a:r>
            <a:endParaRPr lang="en-ZA" sz="1200" dirty="0">
              <a:latin typeface="Verdana" panose="020B0604030504040204" pitchFamily="34" charset="0"/>
              <a:ea typeface="Verdana" panose="020B0604030504040204" pitchFamily="34" charset="0"/>
            </a:endParaRPr>
          </a:p>
        </p:txBody>
      </p:sp>
      <p:pic>
        <p:nvPicPr>
          <p:cNvPr id="13" name="Picture Placeholder 15">
            <a:extLst>
              <a:ext uri="{FF2B5EF4-FFF2-40B4-BE49-F238E27FC236}">
                <a16:creationId xmlns:a16="http://schemas.microsoft.com/office/drawing/2014/main" id="{967FD058-B339-2A55-8A6A-D3A4C69D90E0}"/>
              </a:ext>
            </a:extLst>
          </p:cNvPr>
          <p:cNvPicPr>
            <a:picLocks noChangeAspect="1"/>
          </p:cNvPicPr>
          <p:nvPr/>
        </p:nvPicPr>
        <p:blipFill>
          <a:blip r:embed="rId3">
            <a:extLst>
              <a:ext uri="{28A0092B-C50C-407E-A947-70E740481C1C}">
                <a14:useLocalDpi xmlns:a14="http://schemas.microsoft.com/office/drawing/2010/main" val="0"/>
              </a:ext>
            </a:extLst>
          </a:blip>
          <a:srcRect l="2814" r="2814"/>
          <a:stretch/>
        </p:blipFill>
        <p:spPr>
          <a:xfrm>
            <a:off x="5867400" y="2185421"/>
            <a:ext cx="2362200" cy="1484834"/>
          </a:xfrm>
          <a:prstGeom prst="rect">
            <a:avLst/>
          </a:prstGeom>
        </p:spPr>
      </p:pic>
      <p:pic>
        <p:nvPicPr>
          <p:cNvPr id="14" name="Picture Placeholder 15">
            <a:extLst>
              <a:ext uri="{FF2B5EF4-FFF2-40B4-BE49-F238E27FC236}">
                <a16:creationId xmlns:a16="http://schemas.microsoft.com/office/drawing/2014/main" id="{557121D9-EB6C-D7FF-0972-D74FEF34381F}"/>
              </a:ext>
            </a:extLst>
          </p:cNvPr>
          <p:cNvPicPr>
            <a:picLocks noChangeAspect="1"/>
          </p:cNvPicPr>
          <p:nvPr/>
        </p:nvPicPr>
        <p:blipFill>
          <a:blip r:embed="rId4" cstate="print">
            <a:extLst>
              <a:ext uri="{28A0092B-C50C-407E-A947-70E740481C1C}">
                <a14:useLocalDpi xmlns:a14="http://schemas.microsoft.com/office/drawing/2010/main" val="0"/>
              </a:ext>
            </a:extLst>
          </a:blip>
          <a:srcRect t="9842" b="9842"/>
          <a:stretch/>
        </p:blipFill>
        <p:spPr>
          <a:xfrm>
            <a:off x="5867400" y="3702253"/>
            <a:ext cx="2362200" cy="1422914"/>
          </a:xfrm>
          <a:prstGeom prst="rect">
            <a:avLst/>
          </a:prstGeom>
        </p:spPr>
      </p:pic>
      <p:pic>
        <p:nvPicPr>
          <p:cNvPr id="15" name="Picture Placeholder 15">
            <a:extLst>
              <a:ext uri="{FF2B5EF4-FFF2-40B4-BE49-F238E27FC236}">
                <a16:creationId xmlns:a16="http://schemas.microsoft.com/office/drawing/2014/main" id="{C55BBF8D-77BA-A8DB-E514-EC3DB25939D9}"/>
              </a:ext>
            </a:extLst>
          </p:cNvPr>
          <p:cNvPicPr>
            <a:picLocks noChangeAspect="1"/>
          </p:cNvPicPr>
          <p:nvPr/>
        </p:nvPicPr>
        <p:blipFill>
          <a:blip r:embed="rId5">
            <a:extLst>
              <a:ext uri="{28A0092B-C50C-407E-A947-70E740481C1C}">
                <a14:useLocalDpi xmlns:a14="http://schemas.microsoft.com/office/drawing/2010/main" val="0"/>
              </a:ext>
            </a:extLst>
          </a:blip>
          <a:srcRect t="18251" b="18251"/>
          <a:stretch/>
        </p:blipFill>
        <p:spPr>
          <a:xfrm>
            <a:off x="5903495" y="5157165"/>
            <a:ext cx="2362200" cy="1167435"/>
          </a:xfrm>
          <a:prstGeom prst="rect">
            <a:avLst/>
          </a:prstGeom>
        </p:spPr>
      </p:pic>
    </p:spTree>
    <p:extLst>
      <p:ext uri="{BB962C8B-B14F-4D97-AF65-F5344CB8AC3E}">
        <p14:creationId xmlns:p14="http://schemas.microsoft.com/office/powerpoint/2010/main" val="2277041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FF7EF-5464-AD67-C622-A4333397EC8A}"/>
              </a:ext>
            </a:extLst>
          </p:cNvPr>
          <p:cNvSpPr>
            <a:spLocks noGrp="1"/>
          </p:cNvSpPr>
          <p:nvPr>
            <p:ph type="title"/>
          </p:nvPr>
        </p:nvSpPr>
        <p:spPr/>
        <p:txBody>
          <a:bodyPr>
            <a:noAutofit/>
          </a:bodyPr>
          <a:lstStyle/>
          <a:p>
            <a:br>
              <a:rPr lang="en-US" dirty="0">
                <a:solidFill>
                  <a:srgbClr val="0070C0"/>
                </a:solidFill>
                <a:effectLst/>
                <a:latin typeface="VAG Rounded LT Light" panose="02000403040000020004"/>
                <a:ea typeface="Calibri" panose="020F0502020204030204" pitchFamily="34" charset="0"/>
                <a:cs typeface="Times New Roman" panose="02020603050405020304" pitchFamily="18" charset="0"/>
              </a:rPr>
            </a:br>
            <a:r>
              <a:rPr lang="en-US" dirty="0">
                <a:solidFill>
                  <a:srgbClr val="0070C0"/>
                </a:solidFill>
                <a:effectLst/>
                <a:latin typeface="VAG Rounded LT Light" panose="02000403040000020004"/>
                <a:ea typeface="Calibri" panose="020F0502020204030204" pitchFamily="34" charset="0"/>
                <a:cs typeface="Times New Roman" panose="02020603050405020304" pitchFamily="18" charset="0"/>
              </a:rPr>
              <a:t>3. Education - NAC School Establishment (II)</a:t>
            </a:r>
            <a:endParaRPr lang="en-ZA" dirty="0">
              <a:solidFill>
                <a:srgbClr val="0070C0"/>
              </a:solidFill>
              <a:latin typeface="VAG Rounded LT Light" panose="02000403040000020004"/>
            </a:endParaRPr>
          </a:p>
        </p:txBody>
      </p:sp>
      <p:sp>
        <p:nvSpPr>
          <p:cNvPr id="7" name="Content Placeholder 6">
            <a:extLst>
              <a:ext uri="{FF2B5EF4-FFF2-40B4-BE49-F238E27FC236}">
                <a16:creationId xmlns:a16="http://schemas.microsoft.com/office/drawing/2014/main" id="{05B81A90-AFD3-5F89-A644-D35E2509D457}"/>
              </a:ext>
            </a:extLst>
          </p:cNvPr>
          <p:cNvSpPr>
            <a:spLocks noGrp="1"/>
          </p:cNvSpPr>
          <p:nvPr>
            <p:ph sz="quarter" idx="14"/>
          </p:nvPr>
        </p:nvSpPr>
        <p:spPr>
          <a:xfrm>
            <a:off x="1972389" y="663098"/>
            <a:ext cx="3900170" cy="5439761"/>
          </a:xfrm>
        </p:spPr>
        <p:txBody>
          <a:bodyPr>
            <a:noAutofit/>
          </a:bodyPr>
          <a:lstStyle/>
          <a:p>
            <a:pPr>
              <a:lnSpc>
                <a:spcPct val="107000"/>
              </a:lnSpc>
              <a:spcAft>
                <a:spcPts val="800"/>
              </a:spcAft>
            </a:pPr>
            <a:r>
              <a:rPr lang="en-ZA" sz="1800" dirty="0">
                <a:effectLst/>
                <a:latin typeface="VAG Rounded LT Light" panose="02000403040000020004"/>
                <a:ea typeface="Calibri" panose="020F0502020204030204" pitchFamily="34" charset="0"/>
                <a:cs typeface="Times New Roman" panose="02020603050405020304" pitchFamily="18" charset="0"/>
              </a:rPr>
              <a:t>In 2022, NACRO, through the Covid-19 Response project, provided:</a:t>
            </a:r>
          </a:p>
          <a:p>
            <a:pPr lvl="1">
              <a:lnSpc>
                <a:spcPct val="107000"/>
              </a:lnSpc>
              <a:spcAft>
                <a:spcPts val="800"/>
              </a:spcAft>
              <a:buFont typeface="Wingdings" panose="05000000000000000000" pitchFamily="2" charset="2"/>
              <a:buChar char="q"/>
            </a:pPr>
            <a:r>
              <a:rPr lang="en-ZA" sz="1800" dirty="0">
                <a:latin typeface="VAG Rounded LT Light" panose="02000403040000020004"/>
                <a:ea typeface="Calibri" panose="020F0502020204030204" pitchFamily="34" charset="0"/>
                <a:cs typeface="Times New Roman" panose="02020603050405020304" pitchFamily="18" charset="0"/>
              </a:rPr>
              <a:t>C</a:t>
            </a:r>
            <a:r>
              <a:rPr lang="en-ZA" sz="1800" dirty="0">
                <a:effectLst/>
                <a:latin typeface="VAG Rounded LT Light" panose="02000403040000020004"/>
                <a:ea typeface="Calibri" panose="020F0502020204030204" pitchFamily="34" charset="0"/>
                <a:cs typeface="Times New Roman" panose="02020603050405020304" pitchFamily="18" charset="0"/>
              </a:rPr>
              <a:t>omputer labs for Matenda &amp; Chabota Skills Training Centre</a:t>
            </a:r>
          </a:p>
          <a:p>
            <a:pPr lvl="1">
              <a:lnSpc>
                <a:spcPct val="107000"/>
              </a:lnSpc>
              <a:spcAft>
                <a:spcPts val="800"/>
              </a:spcAft>
              <a:buFont typeface="Wingdings" panose="05000000000000000000" pitchFamily="2" charset="2"/>
              <a:buChar char="q"/>
            </a:pPr>
            <a:r>
              <a:rPr lang="en-ZA" sz="1800" dirty="0">
                <a:latin typeface="VAG Rounded LT Light" panose="02000403040000020004"/>
                <a:ea typeface="Calibri" panose="020F0502020204030204" pitchFamily="34" charset="0"/>
                <a:cs typeface="Times New Roman" panose="02020603050405020304" pitchFamily="18" charset="0"/>
              </a:rPr>
              <a:t>Textbooks in various subjects, provided for the 3 schools </a:t>
            </a:r>
          </a:p>
          <a:p>
            <a:pPr lvl="1">
              <a:lnSpc>
                <a:spcPct val="107000"/>
              </a:lnSpc>
              <a:spcAft>
                <a:spcPts val="800"/>
              </a:spcAft>
              <a:buFont typeface="Wingdings" panose="05000000000000000000" pitchFamily="2" charset="2"/>
              <a:buChar char="q"/>
            </a:pPr>
            <a:r>
              <a:rPr lang="en-ZA" sz="1800" dirty="0">
                <a:latin typeface="VAG Rounded LT Light" panose="02000403040000020004"/>
                <a:ea typeface="Calibri" panose="020F0502020204030204" pitchFamily="34" charset="0"/>
                <a:cs typeface="Times New Roman" panose="02020603050405020304" pitchFamily="18" charset="0"/>
              </a:rPr>
              <a:t>4 </a:t>
            </a:r>
            <a:r>
              <a:rPr lang="en-ZA" sz="1800" dirty="0">
                <a:effectLst/>
                <a:latin typeface="VAG Rounded LT Light" panose="02000403040000020004"/>
                <a:ea typeface="Calibri" panose="020F0502020204030204" pitchFamily="34" charset="0"/>
                <a:cs typeface="Times New Roman" panose="02020603050405020304" pitchFamily="18" charset="0"/>
              </a:rPr>
              <a:t>latrines each for Matenda and Makapaela schools </a:t>
            </a:r>
          </a:p>
          <a:p>
            <a:pPr lvl="1">
              <a:lnSpc>
                <a:spcPct val="107000"/>
              </a:lnSpc>
              <a:spcAft>
                <a:spcPts val="800"/>
              </a:spcAft>
              <a:buFont typeface="Wingdings" panose="05000000000000000000" pitchFamily="2" charset="2"/>
              <a:buChar char="q"/>
            </a:pPr>
            <a:r>
              <a:rPr lang="en-ZA" sz="1800" dirty="0">
                <a:latin typeface="VAG Rounded LT Light" panose="02000403040000020004"/>
                <a:ea typeface="Calibri" panose="020F0502020204030204" pitchFamily="34" charset="0"/>
                <a:cs typeface="Times New Roman" panose="02020603050405020304" pitchFamily="18" charset="0"/>
              </a:rPr>
              <a:t>M</a:t>
            </a:r>
            <a:r>
              <a:rPr lang="en-ZA" sz="1800" dirty="0">
                <a:effectLst/>
                <a:latin typeface="VAG Rounded LT Light" panose="02000403040000020004"/>
                <a:ea typeface="Calibri" panose="020F0502020204030204" pitchFamily="34" charset="0"/>
                <a:cs typeface="Times New Roman" panose="02020603050405020304" pitchFamily="18" charset="0"/>
              </a:rPr>
              <a:t>ultiple user handwashing stations for Matenda &amp; Makapaela</a:t>
            </a:r>
          </a:p>
          <a:p>
            <a:pPr lvl="1">
              <a:lnSpc>
                <a:spcPct val="107000"/>
              </a:lnSpc>
              <a:spcAft>
                <a:spcPts val="800"/>
              </a:spcAft>
              <a:buFont typeface="Wingdings" panose="05000000000000000000" pitchFamily="2" charset="2"/>
              <a:buChar char="q"/>
            </a:pPr>
            <a:r>
              <a:rPr lang="en-ZA" sz="1800" dirty="0">
                <a:effectLst/>
                <a:latin typeface="VAG Rounded LT Light" panose="02000403040000020004"/>
                <a:ea typeface="Calibri" panose="020F0502020204030204" pitchFamily="34" charset="0"/>
                <a:cs typeface="Times New Roman" panose="02020603050405020304" pitchFamily="18" charset="0"/>
              </a:rPr>
              <a:t>Handwashing stand, basin, buckets, </a:t>
            </a:r>
            <a:r>
              <a:rPr lang="en-ZA" sz="1800" dirty="0">
                <a:latin typeface="VAG Rounded LT Light" panose="02000403040000020004"/>
                <a:ea typeface="Calibri" panose="020F0502020204030204" pitchFamily="34" charset="0"/>
                <a:cs typeface="Times New Roman" panose="02020603050405020304" pitchFamily="18" charset="0"/>
              </a:rPr>
              <a:t>hygiene soaps, hand sanitisers, liquid handwash soaps, thermometers -</a:t>
            </a:r>
            <a:r>
              <a:rPr lang="en-ZA" sz="1800" dirty="0">
                <a:effectLst/>
                <a:latin typeface="VAG Rounded LT Light" panose="02000403040000020004"/>
                <a:ea typeface="Calibri" panose="020F0502020204030204" pitchFamily="34" charset="0"/>
                <a:cs typeface="Times New Roman" panose="02020603050405020304" pitchFamily="18" charset="0"/>
              </a:rPr>
              <a:t> for the 3 schools and t</a:t>
            </a:r>
            <a:r>
              <a:rPr lang="en-ZA" sz="1800" dirty="0">
                <a:latin typeface="VAG Rounded LT Light" panose="02000403040000020004"/>
                <a:ea typeface="Calibri" panose="020F0502020204030204" pitchFamily="34" charset="0"/>
                <a:cs typeface="Times New Roman" panose="02020603050405020304" pitchFamily="18" charset="0"/>
              </a:rPr>
              <a:t>he 25 (+3) schools in Kalabo).</a:t>
            </a:r>
            <a:endParaRPr lang="en-ZA" sz="1800" dirty="0">
              <a:effectLst/>
              <a:latin typeface="VAG Rounded LT Light" panose="02000403040000020004"/>
              <a:ea typeface="Calibri" panose="020F0502020204030204" pitchFamily="34" charset="0"/>
              <a:cs typeface="Times New Roman" panose="02020603050405020304" pitchFamily="18" charset="0"/>
            </a:endParaRPr>
          </a:p>
        </p:txBody>
      </p:sp>
      <p:pic>
        <p:nvPicPr>
          <p:cNvPr id="16" name="Picture Placeholder 15">
            <a:extLst>
              <a:ext uri="{FF2B5EF4-FFF2-40B4-BE49-F238E27FC236}">
                <a16:creationId xmlns:a16="http://schemas.microsoft.com/office/drawing/2014/main" id="{80530846-2D10-2DE3-314D-EE95C7881D9A}"/>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t="3625" b="3625"/>
          <a:stretch/>
        </p:blipFill>
        <p:spPr>
          <a:xfrm>
            <a:off x="5867400" y="663098"/>
            <a:ext cx="2362200" cy="1470502"/>
          </a:xfrm>
        </p:spPr>
      </p:pic>
      <p:sp>
        <p:nvSpPr>
          <p:cNvPr id="18" name="Text Placeholder 17">
            <a:extLst>
              <a:ext uri="{FF2B5EF4-FFF2-40B4-BE49-F238E27FC236}">
                <a16:creationId xmlns:a16="http://schemas.microsoft.com/office/drawing/2014/main" id="{F20FE33D-433F-34A3-DB35-C04C2DE68DDA}"/>
              </a:ext>
            </a:extLst>
          </p:cNvPr>
          <p:cNvSpPr>
            <a:spLocks noGrp="1"/>
          </p:cNvSpPr>
          <p:nvPr>
            <p:ph type="body" sz="quarter" idx="10"/>
          </p:nvPr>
        </p:nvSpPr>
        <p:spPr>
          <a:xfrm rot="5400000">
            <a:off x="559310" y="373081"/>
            <a:ext cx="1165924" cy="1816786"/>
          </a:xfrm>
        </p:spPr>
        <p:txBody>
          <a:bodyPr>
            <a:noAutofit/>
          </a:bodyPr>
          <a:lstStyle/>
          <a:p>
            <a:r>
              <a:rPr lang="en-ZA" sz="1600" dirty="0"/>
              <a:t>OUTPUT 1: </a:t>
            </a:r>
          </a:p>
          <a:p>
            <a:r>
              <a:rPr lang="en-ZA" sz="1600" dirty="0"/>
              <a:t>Access to Education to vulnerable school going children. </a:t>
            </a:r>
          </a:p>
        </p:txBody>
      </p:sp>
      <p:pic>
        <p:nvPicPr>
          <p:cNvPr id="13" name="Picture Placeholder 15">
            <a:extLst>
              <a:ext uri="{FF2B5EF4-FFF2-40B4-BE49-F238E27FC236}">
                <a16:creationId xmlns:a16="http://schemas.microsoft.com/office/drawing/2014/main" id="{967FD058-B339-2A55-8A6A-D3A4C69D90E0}"/>
              </a:ext>
            </a:extLst>
          </p:cNvPr>
          <p:cNvPicPr>
            <a:picLocks noChangeAspect="1"/>
          </p:cNvPicPr>
          <p:nvPr/>
        </p:nvPicPr>
        <p:blipFill>
          <a:blip r:embed="rId3">
            <a:extLst>
              <a:ext uri="{28A0092B-C50C-407E-A947-70E740481C1C}">
                <a14:useLocalDpi xmlns:a14="http://schemas.microsoft.com/office/drawing/2010/main" val="0"/>
              </a:ext>
            </a:extLst>
          </a:blip>
          <a:srcRect l="2814" r="2814"/>
          <a:stretch/>
        </p:blipFill>
        <p:spPr>
          <a:xfrm>
            <a:off x="5867400" y="2185421"/>
            <a:ext cx="2362200" cy="1484834"/>
          </a:xfrm>
          <a:prstGeom prst="rect">
            <a:avLst/>
          </a:prstGeom>
        </p:spPr>
      </p:pic>
      <p:pic>
        <p:nvPicPr>
          <p:cNvPr id="14" name="Picture Placeholder 15">
            <a:extLst>
              <a:ext uri="{FF2B5EF4-FFF2-40B4-BE49-F238E27FC236}">
                <a16:creationId xmlns:a16="http://schemas.microsoft.com/office/drawing/2014/main" id="{557121D9-EB6C-D7FF-0972-D74FEF34381F}"/>
              </a:ext>
            </a:extLst>
          </p:cNvPr>
          <p:cNvPicPr>
            <a:picLocks noChangeAspect="1"/>
          </p:cNvPicPr>
          <p:nvPr/>
        </p:nvPicPr>
        <p:blipFill>
          <a:blip r:embed="rId4" cstate="print">
            <a:extLst>
              <a:ext uri="{28A0092B-C50C-407E-A947-70E740481C1C}">
                <a14:useLocalDpi xmlns:a14="http://schemas.microsoft.com/office/drawing/2010/main" val="0"/>
              </a:ext>
            </a:extLst>
          </a:blip>
          <a:srcRect t="9842" b="9842"/>
          <a:stretch/>
        </p:blipFill>
        <p:spPr>
          <a:xfrm>
            <a:off x="5867400" y="3702253"/>
            <a:ext cx="2362200" cy="1422914"/>
          </a:xfrm>
          <a:prstGeom prst="rect">
            <a:avLst/>
          </a:prstGeom>
        </p:spPr>
      </p:pic>
      <p:pic>
        <p:nvPicPr>
          <p:cNvPr id="15" name="Picture Placeholder 15">
            <a:extLst>
              <a:ext uri="{FF2B5EF4-FFF2-40B4-BE49-F238E27FC236}">
                <a16:creationId xmlns:a16="http://schemas.microsoft.com/office/drawing/2014/main" id="{C55BBF8D-77BA-A8DB-E514-EC3DB25939D9}"/>
              </a:ext>
            </a:extLst>
          </p:cNvPr>
          <p:cNvPicPr>
            <a:picLocks noChangeAspect="1"/>
          </p:cNvPicPr>
          <p:nvPr/>
        </p:nvPicPr>
        <p:blipFill>
          <a:blip r:embed="rId5">
            <a:extLst>
              <a:ext uri="{28A0092B-C50C-407E-A947-70E740481C1C}">
                <a14:useLocalDpi xmlns:a14="http://schemas.microsoft.com/office/drawing/2010/main" val="0"/>
              </a:ext>
            </a:extLst>
          </a:blip>
          <a:srcRect t="18251" b="18251"/>
          <a:stretch/>
        </p:blipFill>
        <p:spPr>
          <a:xfrm>
            <a:off x="5903495" y="5157165"/>
            <a:ext cx="2362200" cy="1167435"/>
          </a:xfrm>
          <a:prstGeom prst="rect">
            <a:avLst/>
          </a:prstGeom>
        </p:spPr>
      </p:pic>
      <p:sp>
        <p:nvSpPr>
          <p:cNvPr id="6" name="Text Placeholder 5">
            <a:extLst>
              <a:ext uri="{FF2B5EF4-FFF2-40B4-BE49-F238E27FC236}">
                <a16:creationId xmlns:a16="http://schemas.microsoft.com/office/drawing/2014/main" id="{AEEB8414-82CA-D686-B905-7D2003901C2C}"/>
              </a:ext>
            </a:extLst>
          </p:cNvPr>
          <p:cNvSpPr>
            <a:spLocks noGrp="1"/>
          </p:cNvSpPr>
          <p:nvPr>
            <p:ph type="body" sz="quarter" idx="11"/>
          </p:nvPr>
        </p:nvSpPr>
        <p:spPr/>
        <p:txBody>
          <a:bodyPr/>
          <a:lstStyle/>
          <a:p>
            <a:endParaRPr lang="en-ZA"/>
          </a:p>
        </p:txBody>
      </p:sp>
      <p:sp>
        <p:nvSpPr>
          <p:cNvPr id="11" name="Text Placeholder 10">
            <a:extLst>
              <a:ext uri="{FF2B5EF4-FFF2-40B4-BE49-F238E27FC236}">
                <a16:creationId xmlns:a16="http://schemas.microsoft.com/office/drawing/2014/main" id="{F90E0FDF-A73B-81D9-2A9C-D186A9106BDB}"/>
              </a:ext>
            </a:extLst>
          </p:cNvPr>
          <p:cNvSpPr>
            <a:spLocks noGrp="1"/>
          </p:cNvSpPr>
          <p:nvPr>
            <p:ph type="body" sz="quarter" idx="12"/>
          </p:nvPr>
        </p:nvSpPr>
        <p:spPr/>
        <p:txBody>
          <a:bodyPr/>
          <a:lstStyle/>
          <a:p>
            <a:endParaRPr lang="en-ZA"/>
          </a:p>
        </p:txBody>
      </p:sp>
      <p:sp>
        <p:nvSpPr>
          <p:cNvPr id="19" name="Text Placeholder 18">
            <a:extLst>
              <a:ext uri="{FF2B5EF4-FFF2-40B4-BE49-F238E27FC236}">
                <a16:creationId xmlns:a16="http://schemas.microsoft.com/office/drawing/2014/main" id="{C9B86AB9-B804-4BA4-D501-5E7F0C497BEC}"/>
              </a:ext>
            </a:extLst>
          </p:cNvPr>
          <p:cNvSpPr>
            <a:spLocks noGrp="1"/>
          </p:cNvSpPr>
          <p:nvPr>
            <p:ph type="body" sz="quarter" idx="13"/>
          </p:nvPr>
        </p:nvSpPr>
        <p:spPr/>
        <p:txBody>
          <a:bodyPr/>
          <a:lstStyle/>
          <a:p>
            <a:endParaRPr lang="en-ZA"/>
          </a:p>
        </p:txBody>
      </p:sp>
    </p:spTree>
    <p:extLst>
      <p:ext uri="{BB962C8B-B14F-4D97-AF65-F5344CB8AC3E}">
        <p14:creationId xmlns:p14="http://schemas.microsoft.com/office/powerpoint/2010/main" val="3112382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FF7EF-5464-AD67-C622-A4333397EC8A}"/>
              </a:ext>
            </a:extLst>
          </p:cNvPr>
          <p:cNvSpPr>
            <a:spLocks noGrp="1"/>
          </p:cNvSpPr>
          <p:nvPr>
            <p:ph type="title"/>
          </p:nvPr>
        </p:nvSpPr>
        <p:spPr/>
        <p:txBody>
          <a:bodyPr>
            <a:noAutofit/>
          </a:bodyPr>
          <a:lstStyle/>
          <a:p>
            <a:br>
              <a:rPr lang="en-US" dirty="0">
                <a:solidFill>
                  <a:srgbClr val="0070C0"/>
                </a:solidFill>
                <a:effectLst/>
                <a:latin typeface="VAG Rounded LT Light" panose="02000403040000020004"/>
                <a:ea typeface="Calibri" panose="020F0502020204030204" pitchFamily="34" charset="0"/>
                <a:cs typeface="Times New Roman" panose="02020603050405020304" pitchFamily="18" charset="0"/>
              </a:rPr>
            </a:br>
            <a:r>
              <a:rPr lang="en-US" dirty="0">
                <a:solidFill>
                  <a:srgbClr val="0070C0"/>
                </a:solidFill>
                <a:effectLst/>
                <a:latin typeface="VAG Rounded LT Light" panose="02000403040000020004"/>
                <a:ea typeface="Calibri" panose="020F0502020204030204" pitchFamily="34" charset="0"/>
                <a:cs typeface="Times New Roman" panose="02020603050405020304" pitchFamily="18" charset="0"/>
              </a:rPr>
              <a:t>3. Education – </a:t>
            </a:r>
            <a:r>
              <a:rPr lang="en-US" dirty="0">
                <a:solidFill>
                  <a:srgbClr val="0070C0"/>
                </a:solidFill>
                <a:latin typeface="VAG Rounded LT Light" panose="02000403040000020004"/>
                <a:ea typeface="Calibri" panose="020F0502020204030204" pitchFamily="34" charset="0"/>
                <a:cs typeface="Times New Roman" panose="02020603050405020304" pitchFamily="18" charset="0"/>
              </a:rPr>
              <a:t>NAC </a:t>
            </a:r>
            <a:r>
              <a:rPr lang="en-US" dirty="0">
                <a:solidFill>
                  <a:srgbClr val="0070C0"/>
                </a:solidFill>
                <a:effectLst/>
                <a:latin typeface="VAG Rounded LT Light" panose="02000403040000020004"/>
                <a:ea typeface="Calibri" panose="020F0502020204030204" pitchFamily="34" charset="0"/>
                <a:cs typeface="Times New Roman" panose="02020603050405020304" pitchFamily="18" charset="0"/>
              </a:rPr>
              <a:t>School Establishment (III)</a:t>
            </a:r>
            <a:endParaRPr lang="en-ZA" dirty="0">
              <a:solidFill>
                <a:srgbClr val="0070C0"/>
              </a:solidFill>
              <a:latin typeface="VAG Rounded LT Light" panose="02000403040000020004"/>
            </a:endParaRPr>
          </a:p>
        </p:txBody>
      </p:sp>
      <p:sp>
        <p:nvSpPr>
          <p:cNvPr id="7" name="Content Placeholder 6">
            <a:extLst>
              <a:ext uri="{FF2B5EF4-FFF2-40B4-BE49-F238E27FC236}">
                <a16:creationId xmlns:a16="http://schemas.microsoft.com/office/drawing/2014/main" id="{05B81A90-AFD3-5F89-A644-D35E2509D457}"/>
              </a:ext>
            </a:extLst>
          </p:cNvPr>
          <p:cNvSpPr>
            <a:spLocks noGrp="1"/>
          </p:cNvSpPr>
          <p:nvPr>
            <p:ph sz="quarter" idx="14"/>
          </p:nvPr>
        </p:nvSpPr>
        <p:spPr>
          <a:xfrm>
            <a:off x="1972389" y="663098"/>
            <a:ext cx="3900170" cy="5439761"/>
          </a:xfrm>
        </p:spPr>
        <p:txBody>
          <a:bodyPr>
            <a:noAutofit/>
          </a:bodyPr>
          <a:lstStyle/>
          <a:p>
            <a:pPr>
              <a:lnSpc>
                <a:spcPct val="107000"/>
              </a:lnSpc>
              <a:spcAft>
                <a:spcPts val="800"/>
              </a:spcAft>
            </a:pPr>
            <a:r>
              <a:rPr lang="en-ZA" sz="1800" dirty="0">
                <a:latin typeface="VAG Rounded LT Light" panose="02000403040000020004"/>
                <a:ea typeface="Calibri" panose="020F0502020204030204" pitchFamily="34" charset="0"/>
                <a:cs typeface="Times New Roman" panose="02020603050405020304" pitchFamily="18" charset="0"/>
              </a:rPr>
              <a:t>Inadequate housing for teachers is a </a:t>
            </a:r>
            <a:r>
              <a:rPr lang="en-ZA" sz="1800" dirty="0">
                <a:effectLst/>
                <a:latin typeface="VAG Rounded LT Light" panose="02000403040000020004"/>
                <a:ea typeface="Calibri" panose="020F0502020204030204" pitchFamily="34" charset="0"/>
                <a:cs typeface="Times New Roman" panose="02020603050405020304" pitchFamily="18" charset="0"/>
              </a:rPr>
              <a:t>main constraint the 3 schools – esp. given increased number of teachers.</a:t>
            </a:r>
            <a:r>
              <a:rPr lang="en-ZA" sz="1800" dirty="0">
                <a:latin typeface="VAG Rounded LT Light" panose="02000403040000020004"/>
                <a:ea typeface="Calibri" panose="020F0502020204030204" pitchFamily="34" charset="0"/>
                <a:cs typeface="Times New Roman" panose="02020603050405020304" pitchFamily="18" charset="0"/>
              </a:rPr>
              <a:t> There is need to address this to mitigate teachers leaving for better resourced schools. </a:t>
            </a:r>
            <a:endParaRPr lang="en-ZA" sz="1800" dirty="0">
              <a:effectLst/>
              <a:latin typeface="VAG Rounded LT Light" panose="02000403040000020004"/>
              <a:ea typeface="Calibri" panose="020F0502020204030204" pitchFamily="34" charset="0"/>
              <a:cs typeface="Times New Roman" panose="02020603050405020304" pitchFamily="18" charset="0"/>
            </a:endParaRPr>
          </a:p>
          <a:p>
            <a:pPr lvl="1">
              <a:lnSpc>
                <a:spcPct val="107000"/>
              </a:lnSpc>
              <a:spcAft>
                <a:spcPts val="800"/>
              </a:spcAft>
              <a:buFont typeface="Wingdings" panose="05000000000000000000" pitchFamily="2" charset="2"/>
              <a:buChar char="q"/>
            </a:pPr>
            <a:r>
              <a:rPr lang="en-ZA" sz="1800" dirty="0">
                <a:effectLst/>
                <a:latin typeface="VAG Rounded LT Light" panose="02000403040000020004"/>
                <a:ea typeface="Calibri" panose="020F0502020204030204" pitchFamily="34" charset="0"/>
                <a:cs typeface="Times New Roman" panose="02020603050405020304" pitchFamily="18" charset="0"/>
              </a:rPr>
              <a:t>Makapaela School, for instance, has 9 teachers, but only 4 houses</a:t>
            </a:r>
            <a:r>
              <a:rPr lang="en-ZA" sz="1800" dirty="0">
                <a:latin typeface="VAG Rounded LT Light" panose="02000403040000020004"/>
                <a:ea typeface="Calibri" panose="020F0502020204030204" pitchFamily="34" charset="0"/>
                <a:cs typeface="Times New Roman" panose="02020603050405020304" pitchFamily="18" charset="0"/>
              </a:rPr>
              <a:t>. NAC International Sisters fellowship held in Mongu in 2022 contributed 75 roofing sheets to the school just enough for 2-3 semi-permanent houses.</a:t>
            </a:r>
          </a:p>
          <a:p>
            <a:pPr lvl="1">
              <a:lnSpc>
                <a:spcPct val="107000"/>
              </a:lnSpc>
              <a:spcAft>
                <a:spcPts val="800"/>
              </a:spcAft>
              <a:buFont typeface="Wingdings" panose="05000000000000000000" pitchFamily="2" charset="2"/>
              <a:buChar char="q"/>
            </a:pPr>
            <a:r>
              <a:rPr lang="en-ZA" sz="1800" dirty="0">
                <a:effectLst/>
                <a:latin typeface="VAG Rounded LT Light" panose="02000403040000020004"/>
                <a:ea typeface="Calibri" panose="020F0502020204030204" pitchFamily="34" charset="0"/>
                <a:cs typeface="Times New Roman" panose="02020603050405020304" pitchFamily="18" charset="0"/>
              </a:rPr>
              <a:t>NACRO has submitted a proposal to NAK-karitativ for e.g. 2 x  1x2 bedroomed houses at each school</a:t>
            </a:r>
            <a:r>
              <a:rPr lang="en-ZA" sz="1967" dirty="0">
                <a:effectLst/>
                <a:latin typeface="VAG Rounded LT Light" panose="02000403040000020004"/>
                <a:ea typeface="Calibri" panose="020F0502020204030204" pitchFamily="34" charset="0"/>
                <a:cs typeface="Times New Roman" panose="02020603050405020304" pitchFamily="18" charset="0"/>
              </a:rPr>
              <a:t>.</a:t>
            </a:r>
          </a:p>
          <a:p>
            <a:pPr>
              <a:lnSpc>
                <a:spcPct val="107000"/>
              </a:lnSpc>
              <a:spcAft>
                <a:spcPts val="800"/>
              </a:spcAft>
            </a:pPr>
            <a:endParaRPr lang="en-ZA" sz="1800" dirty="0">
              <a:latin typeface="VAG Rounded LT Light" panose="02000403040000020004"/>
              <a:ea typeface="Calibri" panose="020F0502020204030204" pitchFamily="34" charset="0"/>
              <a:cs typeface="Calibri" panose="020F0502020204030204" pitchFamily="34" charset="0"/>
            </a:endParaRPr>
          </a:p>
        </p:txBody>
      </p:sp>
      <p:pic>
        <p:nvPicPr>
          <p:cNvPr id="16" name="Picture Placeholder 15">
            <a:extLst>
              <a:ext uri="{FF2B5EF4-FFF2-40B4-BE49-F238E27FC236}">
                <a16:creationId xmlns:a16="http://schemas.microsoft.com/office/drawing/2014/main" id="{80530846-2D10-2DE3-314D-EE95C7881D9A}"/>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t="3625" b="3625"/>
          <a:stretch/>
        </p:blipFill>
        <p:spPr>
          <a:xfrm>
            <a:off x="5867400" y="663098"/>
            <a:ext cx="2362200" cy="1470502"/>
          </a:xfrm>
        </p:spPr>
      </p:pic>
      <p:sp>
        <p:nvSpPr>
          <p:cNvPr id="18" name="Text Placeholder 17">
            <a:extLst>
              <a:ext uri="{FF2B5EF4-FFF2-40B4-BE49-F238E27FC236}">
                <a16:creationId xmlns:a16="http://schemas.microsoft.com/office/drawing/2014/main" id="{F20FE33D-433F-34A3-DB35-C04C2DE68DDA}"/>
              </a:ext>
            </a:extLst>
          </p:cNvPr>
          <p:cNvSpPr>
            <a:spLocks noGrp="1"/>
          </p:cNvSpPr>
          <p:nvPr>
            <p:ph type="body" sz="quarter" idx="10"/>
          </p:nvPr>
        </p:nvSpPr>
        <p:spPr>
          <a:xfrm rot="5400000">
            <a:off x="559310" y="373081"/>
            <a:ext cx="1165924" cy="1816786"/>
          </a:xfrm>
        </p:spPr>
        <p:txBody>
          <a:bodyPr>
            <a:noAutofit/>
          </a:bodyPr>
          <a:lstStyle/>
          <a:p>
            <a:r>
              <a:rPr lang="en-ZA" sz="1600" dirty="0"/>
              <a:t>OUTPUT 1: </a:t>
            </a:r>
          </a:p>
          <a:p>
            <a:r>
              <a:rPr lang="en-ZA" sz="1600" dirty="0"/>
              <a:t>Access to Education to vulnerable school going children. </a:t>
            </a:r>
          </a:p>
        </p:txBody>
      </p:sp>
      <p:sp>
        <p:nvSpPr>
          <p:cNvPr id="8" name="Text Placeholder 7">
            <a:extLst>
              <a:ext uri="{FF2B5EF4-FFF2-40B4-BE49-F238E27FC236}">
                <a16:creationId xmlns:a16="http://schemas.microsoft.com/office/drawing/2014/main" id="{C5C56342-B21D-D195-B0E3-AF22A3F7422D}"/>
              </a:ext>
            </a:extLst>
          </p:cNvPr>
          <p:cNvSpPr>
            <a:spLocks noGrp="1"/>
          </p:cNvSpPr>
          <p:nvPr>
            <p:ph type="body" sz="quarter" idx="11"/>
          </p:nvPr>
        </p:nvSpPr>
        <p:spPr>
          <a:xfrm rot="3156235">
            <a:off x="773783" y="2288676"/>
            <a:ext cx="963597" cy="1520365"/>
          </a:xfrm>
        </p:spPr>
        <p:txBody>
          <a:bodyPr>
            <a:noAutofit/>
          </a:bodyPr>
          <a:lstStyle/>
          <a:p>
            <a:r>
              <a:rPr lang="en-GB" sz="1200" dirty="0">
                <a:latin typeface="Verdana" panose="020B0604030504040204" pitchFamily="34" charset="0"/>
                <a:ea typeface="Verdana" panose="020B0604030504040204" pitchFamily="34" charset="0"/>
              </a:rPr>
              <a:t>Shortage in Educational Housing Infrastructure </a:t>
            </a:r>
            <a:endParaRPr lang="en-ZA" sz="1200" dirty="0">
              <a:latin typeface="Verdana" panose="020B0604030504040204" pitchFamily="34" charset="0"/>
              <a:ea typeface="Verdana" panose="020B0604030504040204" pitchFamily="34" charset="0"/>
            </a:endParaRPr>
          </a:p>
        </p:txBody>
      </p:sp>
      <p:pic>
        <p:nvPicPr>
          <p:cNvPr id="13" name="Picture Placeholder 15">
            <a:extLst>
              <a:ext uri="{FF2B5EF4-FFF2-40B4-BE49-F238E27FC236}">
                <a16:creationId xmlns:a16="http://schemas.microsoft.com/office/drawing/2014/main" id="{967FD058-B339-2A55-8A6A-D3A4C69D90E0}"/>
              </a:ext>
            </a:extLst>
          </p:cNvPr>
          <p:cNvPicPr>
            <a:picLocks noChangeAspect="1"/>
          </p:cNvPicPr>
          <p:nvPr/>
        </p:nvPicPr>
        <p:blipFill>
          <a:blip r:embed="rId3">
            <a:extLst>
              <a:ext uri="{28A0092B-C50C-407E-A947-70E740481C1C}">
                <a14:useLocalDpi xmlns:a14="http://schemas.microsoft.com/office/drawing/2010/main" val="0"/>
              </a:ext>
            </a:extLst>
          </a:blip>
          <a:srcRect l="2814" r="2814"/>
          <a:stretch/>
        </p:blipFill>
        <p:spPr>
          <a:xfrm>
            <a:off x="5867400" y="2185421"/>
            <a:ext cx="2362200" cy="1484834"/>
          </a:xfrm>
          <a:prstGeom prst="rect">
            <a:avLst/>
          </a:prstGeom>
        </p:spPr>
      </p:pic>
      <p:pic>
        <p:nvPicPr>
          <p:cNvPr id="14" name="Picture Placeholder 15">
            <a:extLst>
              <a:ext uri="{FF2B5EF4-FFF2-40B4-BE49-F238E27FC236}">
                <a16:creationId xmlns:a16="http://schemas.microsoft.com/office/drawing/2014/main" id="{557121D9-EB6C-D7FF-0972-D74FEF34381F}"/>
              </a:ext>
            </a:extLst>
          </p:cNvPr>
          <p:cNvPicPr>
            <a:picLocks noChangeAspect="1"/>
          </p:cNvPicPr>
          <p:nvPr/>
        </p:nvPicPr>
        <p:blipFill>
          <a:blip r:embed="rId4" cstate="print">
            <a:extLst>
              <a:ext uri="{28A0092B-C50C-407E-A947-70E740481C1C}">
                <a14:useLocalDpi xmlns:a14="http://schemas.microsoft.com/office/drawing/2010/main" val="0"/>
              </a:ext>
            </a:extLst>
          </a:blip>
          <a:srcRect t="9842" b="9842"/>
          <a:stretch/>
        </p:blipFill>
        <p:spPr>
          <a:xfrm>
            <a:off x="5867400" y="3702253"/>
            <a:ext cx="2362200" cy="1422914"/>
          </a:xfrm>
          <a:prstGeom prst="rect">
            <a:avLst/>
          </a:prstGeom>
        </p:spPr>
      </p:pic>
    </p:spTree>
    <p:extLst>
      <p:ext uri="{BB962C8B-B14F-4D97-AF65-F5344CB8AC3E}">
        <p14:creationId xmlns:p14="http://schemas.microsoft.com/office/powerpoint/2010/main" val="2032021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FF7EF-5464-AD67-C622-A4333397EC8A}"/>
              </a:ext>
            </a:extLst>
          </p:cNvPr>
          <p:cNvSpPr>
            <a:spLocks noGrp="1"/>
          </p:cNvSpPr>
          <p:nvPr>
            <p:ph type="title"/>
          </p:nvPr>
        </p:nvSpPr>
        <p:spPr/>
        <p:txBody>
          <a:bodyPr>
            <a:noAutofit/>
          </a:bodyPr>
          <a:lstStyle/>
          <a:p>
            <a:br>
              <a:rPr lang="en-US" dirty="0">
                <a:solidFill>
                  <a:srgbClr val="0070C0"/>
                </a:solidFill>
                <a:effectLst/>
                <a:latin typeface="VAG Rounded LT Light" panose="02000403040000020004"/>
                <a:ea typeface="Calibri" panose="020F0502020204030204" pitchFamily="34" charset="0"/>
                <a:cs typeface="Times New Roman" panose="02020603050405020304" pitchFamily="18" charset="0"/>
              </a:rPr>
            </a:br>
            <a:r>
              <a:rPr lang="en-US" dirty="0">
                <a:solidFill>
                  <a:srgbClr val="0070C0"/>
                </a:solidFill>
                <a:effectLst/>
                <a:latin typeface="VAG Rounded LT Light" panose="02000403040000020004"/>
                <a:ea typeface="Calibri" panose="020F0502020204030204" pitchFamily="34" charset="0"/>
                <a:cs typeface="Times New Roman" panose="02020603050405020304" pitchFamily="18" charset="0"/>
              </a:rPr>
              <a:t>3. Education Programmes </a:t>
            </a:r>
            <a:r>
              <a:rPr lang="en-US" dirty="0">
                <a:solidFill>
                  <a:srgbClr val="0070C0"/>
                </a:solidFill>
                <a:latin typeface="VAG Rounded LT Light" panose="02000403040000020004"/>
                <a:ea typeface="Calibri" panose="020F0502020204030204" pitchFamily="34" charset="0"/>
                <a:cs typeface="Times New Roman" panose="02020603050405020304" pitchFamily="18" charset="0"/>
              </a:rPr>
              <a:t>– Makapaela School</a:t>
            </a:r>
            <a:endParaRPr lang="en-ZA" dirty="0">
              <a:solidFill>
                <a:srgbClr val="0070C0"/>
              </a:solidFill>
              <a:latin typeface="VAG Rounded LT Light" panose="02000403040000020004"/>
            </a:endParaRPr>
          </a:p>
        </p:txBody>
      </p:sp>
      <p:sp>
        <p:nvSpPr>
          <p:cNvPr id="7" name="Content Placeholder 6">
            <a:extLst>
              <a:ext uri="{FF2B5EF4-FFF2-40B4-BE49-F238E27FC236}">
                <a16:creationId xmlns:a16="http://schemas.microsoft.com/office/drawing/2014/main" id="{05B81A90-AFD3-5F89-A644-D35E2509D457}"/>
              </a:ext>
            </a:extLst>
          </p:cNvPr>
          <p:cNvSpPr>
            <a:spLocks noGrp="1"/>
          </p:cNvSpPr>
          <p:nvPr>
            <p:ph sz="quarter" idx="14"/>
          </p:nvPr>
        </p:nvSpPr>
        <p:spPr>
          <a:xfrm>
            <a:off x="1972389" y="663098"/>
            <a:ext cx="3900170" cy="5439761"/>
          </a:xfrm>
        </p:spPr>
        <p:txBody>
          <a:bodyPr>
            <a:normAutofit/>
          </a:bodyPr>
          <a:lstStyle/>
          <a:p>
            <a:pPr>
              <a:lnSpc>
                <a:spcPct val="107000"/>
              </a:lnSpc>
              <a:spcAft>
                <a:spcPts val="800"/>
              </a:spcAft>
            </a:pPr>
            <a:r>
              <a:rPr lang="en-ZA" sz="1800" dirty="0">
                <a:latin typeface="Calibri" panose="020F0502020204030204" pitchFamily="34" charset="0"/>
                <a:ea typeface="Calibri" panose="020F0502020204030204" pitchFamily="34" charset="0"/>
                <a:cs typeface="Calibri" panose="020F0502020204030204" pitchFamily="34" charset="0"/>
              </a:rPr>
              <a:t>Makapaela School hosting Grades from ECDE and 1 to 9, has improved infrastructure and service capacity –</a:t>
            </a:r>
          </a:p>
          <a:p>
            <a:pPr lvl="1">
              <a:lnSpc>
                <a:spcPct val="107000"/>
              </a:lnSpc>
              <a:spcAft>
                <a:spcPts val="800"/>
              </a:spcAft>
              <a:buFont typeface="Wingdings" panose="05000000000000000000" pitchFamily="2" charset="2"/>
              <a:buChar char="q"/>
            </a:pPr>
            <a:r>
              <a:rPr lang="en-ZA" sz="1800" dirty="0">
                <a:latin typeface="Calibri" panose="020F0502020204030204" pitchFamily="34" charset="0"/>
                <a:ea typeface="Calibri" panose="020F0502020204030204" pitchFamily="34" charset="0"/>
                <a:cs typeface="Calibri" panose="020F0502020204030204" pitchFamily="34" charset="0"/>
              </a:rPr>
              <a:t>Enrolment increased from 199 pupils in 2021 to 251 by 2022</a:t>
            </a:r>
          </a:p>
          <a:p>
            <a:pPr lvl="1">
              <a:lnSpc>
                <a:spcPct val="107000"/>
              </a:lnSpc>
              <a:spcAft>
                <a:spcPts val="800"/>
              </a:spcAft>
              <a:buFont typeface="Wingdings" panose="05000000000000000000" pitchFamily="2" charset="2"/>
              <a:buChar char="q"/>
            </a:pPr>
            <a:r>
              <a:rPr lang="en-ZA" sz="1800" dirty="0">
                <a:latin typeface="Calibri" panose="020F0502020204030204" pitchFamily="34" charset="0"/>
                <a:ea typeface="Calibri" panose="020F0502020204030204" pitchFamily="34" charset="0"/>
                <a:cs typeface="Calibri" panose="020F0502020204030204" pitchFamily="34" charset="0"/>
              </a:rPr>
              <a:t>School has a new, yet to be equipped, computer room </a:t>
            </a:r>
          </a:p>
          <a:p>
            <a:pPr lvl="1">
              <a:lnSpc>
                <a:spcPct val="107000"/>
              </a:lnSpc>
              <a:spcAft>
                <a:spcPts val="800"/>
              </a:spcAft>
              <a:buFont typeface="Wingdings" panose="05000000000000000000" pitchFamily="2" charset="2"/>
              <a:buChar char="q"/>
            </a:pPr>
            <a:r>
              <a:rPr lang="en-ZA" sz="1800" dirty="0">
                <a:latin typeface="Calibri" panose="020F0502020204030204" pitchFamily="34" charset="0"/>
                <a:ea typeface="Calibri" panose="020F0502020204030204" pitchFamily="34" charset="0"/>
                <a:cs typeface="Calibri" panose="020F0502020204030204" pitchFamily="34" charset="0"/>
              </a:rPr>
              <a:t>School has 4 new toilets for pupils (doubles) and staff (singles)</a:t>
            </a:r>
          </a:p>
          <a:p>
            <a:pPr lvl="1">
              <a:lnSpc>
                <a:spcPct val="107000"/>
              </a:lnSpc>
              <a:spcAft>
                <a:spcPts val="800"/>
              </a:spcAft>
              <a:buFont typeface="Wingdings" panose="05000000000000000000" pitchFamily="2" charset="2"/>
              <a:buChar char="q"/>
            </a:pPr>
            <a:r>
              <a:rPr lang="en-ZA" sz="1800" dirty="0">
                <a:latin typeface="Calibri" panose="020F0502020204030204" pitchFamily="34" charset="0"/>
                <a:ea typeface="Calibri" panose="020F0502020204030204" pitchFamily="34" charset="0"/>
                <a:cs typeface="Calibri" panose="020F0502020204030204" pitchFamily="34" charset="0"/>
              </a:rPr>
              <a:t>School has received 6 new teachers including for Junior Secondary</a:t>
            </a:r>
          </a:p>
          <a:p>
            <a:pPr lvl="1">
              <a:lnSpc>
                <a:spcPct val="107000"/>
              </a:lnSpc>
              <a:spcAft>
                <a:spcPts val="800"/>
              </a:spcAft>
              <a:buFont typeface="Wingdings" panose="05000000000000000000" pitchFamily="2" charset="2"/>
              <a:buChar char="q"/>
            </a:pPr>
            <a:r>
              <a:rPr lang="en-ZA" sz="1800" dirty="0">
                <a:latin typeface="Calibri" panose="020F0502020204030204" pitchFamily="34" charset="0"/>
                <a:ea typeface="Calibri" panose="020F0502020204030204" pitchFamily="34" charset="0"/>
                <a:cs typeface="Calibri" panose="020F0502020204030204" pitchFamily="34" charset="0"/>
              </a:rPr>
              <a:t>GRZ has assigned the school Approved Grade 9 Examination Centre status from 2023</a:t>
            </a:r>
          </a:p>
          <a:p>
            <a:pPr>
              <a:lnSpc>
                <a:spcPct val="107000"/>
              </a:lnSpc>
              <a:spcAft>
                <a:spcPts val="800"/>
              </a:spcAft>
            </a:pPr>
            <a:endParaRPr lang="en-ZA" sz="18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ZA" sz="1800" dirty="0">
              <a:latin typeface="Calibri" panose="020F0502020204030204" pitchFamily="34" charset="0"/>
              <a:ea typeface="Calibri" panose="020F0502020204030204" pitchFamily="34" charset="0"/>
              <a:cs typeface="Calibri" panose="020F0502020204030204" pitchFamily="34" charset="0"/>
            </a:endParaRPr>
          </a:p>
        </p:txBody>
      </p:sp>
      <p:pic>
        <p:nvPicPr>
          <p:cNvPr id="16" name="Picture Placeholder 15">
            <a:extLst>
              <a:ext uri="{FF2B5EF4-FFF2-40B4-BE49-F238E27FC236}">
                <a16:creationId xmlns:a16="http://schemas.microsoft.com/office/drawing/2014/main" id="{80530846-2D10-2DE3-314D-EE95C7881D9A}"/>
              </a:ext>
            </a:extLst>
          </p:cNvPr>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t="8499" b="8499"/>
          <a:stretch/>
        </p:blipFill>
        <p:spPr>
          <a:xfrm>
            <a:off x="5867400" y="663098"/>
            <a:ext cx="2362200" cy="1470502"/>
          </a:xfrm>
        </p:spPr>
      </p:pic>
      <p:sp>
        <p:nvSpPr>
          <p:cNvPr id="18" name="Text Placeholder 17">
            <a:extLst>
              <a:ext uri="{FF2B5EF4-FFF2-40B4-BE49-F238E27FC236}">
                <a16:creationId xmlns:a16="http://schemas.microsoft.com/office/drawing/2014/main" id="{F20FE33D-433F-34A3-DB35-C04C2DE68DDA}"/>
              </a:ext>
            </a:extLst>
          </p:cNvPr>
          <p:cNvSpPr>
            <a:spLocks noGrp="1"/>
          </p:cNvSpPr>
          <p:nvPr>
            <p:ph type="body" sz="quarter" idx="10"/>
          </p:nvPr>
        </p:nvSpPr>
        <p:spPr>
          <a:xfrm rot="5400000">
            <a:off x="559310" y="373081"/>
            <a:ext cx="1165924" cy="1816786"/>
          </a:xfrm>
        </p:spPr>
        <p:txBody>
          <a:bodyPr>
            <a:noAutofit/>
          </a:bodyPr>
          <a:lstStyle/>
          <a:p>
            <a:r>
              <a:rPr lang="en-ZA" sz="1600" dirty="0"/>
              <a:t>OUTPUT 1: </a:t>
            </a:r>
          </a:p>
          <a:p>
            <a:r>
              <a:rPr lang="en-ZA" sz="1600" dirty="0"/>
              <a:t>Access to Education to vulnerable school going children. </a:t>
            </a:r>
          </a:p>
        </p:txBody>
      </p:sp>
      <p:sp>
        <p:nvSpPr>
          <p:cNvPr id="12" name="Text Placeholder 11">
            <a:extLst>
              <a:ext uri="{FF2B5EF4-FFF2-40B4-BE49-F238E27FC236}">
                <a16:creationId xmlns:a16="http://schemas.microsoft.com/office/drawing/2014/main" id="{943CC69B-00D2-DC83-92C0-7808AD413955}"/>
              </a:ext>
            </a:extLst>
          </p:cNvPr>
          <p:cNvSpPr>
            <a:spLocks noGrp="1"/>
          </p:cNvSpPr>
          <p:nvPr>
            <p:ph type="body" sz="quarter" idx="13"/>
          </p:nvPr>
        </p:nvSpPr>
        <p:spPr>
          <a:xfrm rot="3227276">
            <a:off x="847105" y="1809329"/>
            <a:ext cx="605246" cy="1635721"/>
          </a:xfrm>
        </p:spPr>
        <p:txBody>
          <a:bodyPr>
            <a:noAutofit/>
          </a:bodyPr>
          <a:lstStyle/>
          <a:p>
            <a:r>
              <a:rPr lang="en-GB" sz="1200" u="sng" dirty="0">
                <a:effectLst/>
                <a:latin typeface="Verdana" panose="020B0604030504040204" pitchFamily="34" charset="0"/>
                <a:ea typeface="Verdana" panose="020B0604030504040204" pitchFamily="34" charset="0"/>
              </a:rPr>
              <a:t>Makapaela NAC Primary School</a:t>
            </a:r>
            <a:endParaRPr lang="en-ZA" sz="1200" dirty="0">
              <a:latin typeface="Verdana" panose="020B0604030504040204" pitchFamily="34" charset="0"/>
              <a:ea typeface="Verdana" panose="020B0604030504040204" pitchFamily="34" charset="0"/>
            </a:endParaRPr>
          </a:p>
        </p:txBody>
      </p:sp>
      <p:pic>
        <p:nvPicPr>
          <p:cNvPr id="13" name="Picture Placeholder 15">
            <a:extLst>
              <a:ext uri="{FF2B5EF4-FFF2-40B4-BE49-F238E27FC236}">
                <a16:creationId xmlns:a16="http://schemas.microsoft.com/office/drawing/2014/main" id="{967FD058-B339-2A55-8A6A-D3A4C69D90E0}"/>
              </a:ext>
            </a:extLst>
          </p:cNvPr>
          <p:cNvPicPr>
            <a:picLocks noChangeAspect="1"/>
          </p:cNvPicPr>
          <p:nvPr/>
        </p:nvPicPr>
        <p:blipFill>
          <a:blip r:embed="rId3" cstate="print">
            <a:extLst>
              <a:ext uri="{28A0092B-C50C-407E-A947-70E740481C1C}">
                <a14:useLocalDpi xmlns:a14="http://schemas.microsoft.com/office/drawing/2010/main" val="0"/>
              </a:ext>
            </a:extLst>
          </a:blip>
          <a:srcRect t="8095" b="8095"/>
          <a:stretch/>
        </p:blipFill>
        <p:spPr>
          <a:xfrm>
            <a:off x="5867400" y="2185421"/>
            <a:ext cx="2362200" cy="1484834"/>
          </a:xfrm>
          <a:prstGeom prst="rect">
            <a:avLst/>
          </a:prstGeom>
        </p:spPr>
      </p:pic>
      <p:pic>
        <p:nvPicPr>
          <p:cNvPr id="14" name="Picture Placeholder 15">
            <a:extLst>
              <a:ext uri="{FF2B5EF4-FFF2-40B4-BE49-F238E27FC236}">
                <a16:creationId xmlns:a16="http://schemas.microsoft.com/office/drawing/2014/main" id="{557121D9-EB6C-D7FF-0972-D74FEF34381F}"/>
              </a:ext>
            </a:extLst>
          </p:cNvPr>
          <p:cNvPicPr>
            <a:picLocks noChangeAspect="1"/>
          </p:cNvPicPr>
          <p:nvPr/>
        </p:nvPicPr>
        <p:blipFill>
          <a:blip r:embed="rId4" cstate="print">
            <a:extLst>
              <a:ext uri="{28A0092B-C50C-407E-A947-70E740481C1C}">
                <a14:useLocalDpi xmlns:a14="http://schemas.microsoft.com/office/drawing/2010/main" val="0"/>
              </a:ext>
            </a:extLst>
          </a:blip>
          <a:srcRect t="9842" b="9842"/>
          <a:stretch/>
        </p:blipFill>
        <p:spPr>
          <a:xfrm>
            <a:off x="5867400" y="3702253"/>
            <a:ext cx="2362200" cy="1422914"/>
          </a:xfrm>
          <a:prstGeom prst="rect">
            <a:avLst/>
          </a:prstGeom>
        </p:spPr>
      </p:pic>
      <p:pic>
        <p:nvPicPr>
          <p:cNvPr id="15" name="Picture Placeholder 15">
            <a:extLst>
              <a:ext uri="{FF2B5EF4-FFF2-40B4-BE49-F238E27FC236}">
                <a16:creationId xmlns:a16="http://schemas.microsoft.com/office/drawing/2014/main" id="{C55BBF8D-77BA-A8DB-E514-EC3DB25939D9}"/>
              </a:ext>
            </a:extLst>
          </p:cNvPr>
          <p:cNvPicPr>
            <a:picLocks noChangeAspect="1"/>
          </p:cNvPicPr>
          <p:nvPr/>
        </p:nvPicPr>
        <p:blipFill>
          <a:blip r:embed="rId5" cstate="print">
            <a:extLst>
              <a:ext uri="{28A0092B-C50C-407E-A947-70E740481C1C}">
                <a14:useLocalDpi xmlns:a14="http://schemas.microsoft.com/office/drawing/2010/main" val="0"/>
              </a:ext>
            </a:extLst>
          </a:blip>
          <a:srcRect t="17052" b="17052"/>
          <a:stretch/>
        </p:blipFill>
        <p:spPr>
          <a:xfrm>
            <a:off x="5903495" y="5157165"/>
            <a:ext cx="2362200" cy="1167435"/>
          </a:xfrm>
          <a:prstGeom prst="rect">
            <a:avLst/>
          </a:prstGeom>
        </p:spPr>
      </p:pic>
    </p:spTree>
    <p:extLst>
      <p:ext uri="{BB962C8B-B14F-4D97-AF65-F5344CB8AC3E}">
        <p14:creationId xmlns:p14="http://schemas.microsoft.com/office/powerpoint/2010/main" val="3520125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FF7EF-5464-AD67-C622-A4333397EC8A}"/>
              </a:ext>
            </a:extLst>
          </p:cNvPr>
          <p:cNvSpPr>
            <a:spLocks noGrp="1"/>
          </p:cNvSpPr>
          <p:nvPr>
            <p:ph type="title"/>
          </p:nvPr>
        </p:nvSpPr>
        <p:spPr/>
        <p:txBody>
          <a:bodyPr>
            <a:noAutofit/>
          </a:bodyPr>
          <a:lstStyle/>
          <a:p>
            <a:br>
              <a:rPr lang="en-US" dirty="0">
                <a:solidFill>
                  <a:srgbClr val="0070C0"/>
                </a:solidFill>
                <a:effectLst/>
                <a:latin typeface="VAG Rounded LT Light" panose="02000403040000020004"/>
                <a:ea typeface="Calibri" panose="020F0502020204030204" pitchFamily="34" charset="0"/>
                <a:cs typeface="Times New Roman" panose="02020603050405020304" pitchFamily="18" charset="0"/>
              </a:rPr>
            </a:br>
            <a:r>
              <a:rPr lang="en-US" dirty="0">
                <a:solidFill>
                  <a:srgbClr val="0070C0"/>
                </a:solidFill>
                <a:effectLst/>
                <a:latin typeface="VAG Rounded LT Light" panose="02000403040000020004"/>
                <a:ea typeface="Calibri" panose="020F0502020204030204" pitchFamily="34" charset="0"/>
                <a:cs typeface="Times New Roman" panose="02020603050405020304" pitchFamily="18" charset="0"/>
              </a:rPr>
              <a:t>3. Education Programmes </a:t>
            </a:r>
            <a:r>
              <a:rPr lang="en-US" dirty="0">
                <a:solidFill>
                  <a:srgbClr val="0070C0"/>
                </a:solidFill>
                <a:latin typeface="VAG Rounded LT Light" panose="02000403040000020004"/>
                <a:ea typeface="Calibri" panose="020F0502020204030204" pitchFamily="34" charset="0"/>
                <a:cs typeface="Times New Roman" panose="02020603050405020304" pitchFamily="18" charset="0"/>
              </a:rPr>
              <a:t>– Matenda School</a:t>
            </a:r>
            <a:endParaRPr lang="en-ZA" dirty="0">
              <a:solidFill>
                <a:srgbClr val="0070C0"/>
              </a:solidFill>
              <a:latin typeface="VAG Rounded LT Light" panose="02000403040000020004"/>
            </a:endParaRPr>
          </a:p>
        </p:txBody>
      </p:sp>
      <p:sp>
        <p:nvSpPr>
          <p:cNvPr id="7" name="Content Placeholder 6">
            <a:extLst>
              <a:ext uri="{FF2B5EF4-FFF2-40B4-BE49-F238E27FC236}">
                <a16:creationId xmlns:a16="http://schemas.microsoft.com/office/drawing/2014/main" id="{05B81A90-AFD3-5F89-A644-D35E2509D457}"/>
              </a:ext>
            </a:extLst>
          </p:cNvPr>
          <p:cNvSpPr>
            <a:spLocks noGrp="1"/>
          </p:cNvSpPr>
          <p:nvPr>
            <p:ph sz="quarter" idx="14"/>
          </p:nvPr>
        </p:nvSpPr>
        <p:spPr>
          <a:xfrm>
            <a:off x="1972389" y="663098"/>
            <a:ext cx="3900170" cy="5439761"/>
          </a:xfrm>
        </p:spPr>
        <p:txBody>
          <a:bodyPr>
            <a:normAutofit/>
          </a:bodyPr>
          <a:lstStyle/>
          <a:p>
            <a:pPr>
              <a:lnSpc>
                <a:spcPct val="107000"/>
              </a:lnSpc>
              <a:spcAft>
                <a:spcPts val="800"/>
              </a:spcAft>
            </a:pPr>
            <a:r>
              <a:rPr lang="en-ZA" sz="1800" dirty="0">
                <a:effectLst/>
                <a:latin typeface="Calibri" panose="020F0502020204030204" pitchFamily="34" charset="0"/>
                <a:ea typeface="Calibri" panose="020F0502020204030204" pitchFamily="34" charset="0"/>
                <a:cs typeface="Calibri" panose="020F0502020204030204" pitchFamily="34" charset="0"/>
              </a:rPr>
              <a:t>Matenda School has increased service delivery capacity  in 2022: </a:t>
            </a:r>
          </a:p>
          <a:p>
            <a:pPr lvl="1">
              <a:lnSpc>
                <a:spcPct val="107000"/>
              </a:lnSpc>
              <a:spcAft>
                <a:spcPts val="800"/>
              </a:spcAft>
              <a:buClr>
                <a:srgbClr val="9FB8CD"/>
              </a:buClr>
              <a:buFont typeface="Wingdings" panose="05000000000000000000" pitchFamily="2" charset="2"/>
              <a:buChar char="q"/>
              <a:defRPr/>
            </a:pPr>
            <a:r>
              <a:rPr kumimoji="0" lang="en-ZA" sz="1800" b="0" i="0" u="none" strike="noStrike" kern="1200" cap="none" spc="0" normalizeH="0" baseline="0" noProof="0" dirty="0">
                <a:ln>
                  <a:noFill/>
                </a:ln>
                <a:solidFill>
                  <a:srgbClr val="464653"/>
                </a:solidFill>
                <a:effectLst/>
                <a:uLnTx/>
                <a:uFillTx/>
                <a:latin typeface="Calibri" panose="020F0502020204030204" pitchFamily="34" charset="0"/>
                <a:ea typeface="Calibri" panose="020F0502020204030204" pitchFamily="34" charset="0"/>
                <a:cs typeface="Calibri" panose="020F0502020204030204" pitchFamily="34" charset="0"/>
              </a:rPr>
              <a:t>Enrolment increased from </a:t>
            </a:r>
            <a:r>
              <a:rPr lang="en-ZA" sz="1800" dirty="0">
                <a:latin typeface="Calibri" panose="020F0502020204030204" pitchFamily="34" charset="0"/>
                <a:ea typeface="Calibri" panose="020F0502020204030204" pitchFamily="34" charset="0"/>
                <a:cs typeface="Calibri" panose="020F0502020204030204" pitchFamily="34" charset="0"/>
              </a:rPr>
              <a:t>198 pupils in 2020 to 208 in 2021 and 251</a:t>
            </a:r>
            <a:r>
              <a:rPr kumimoji="0" lang="en-ZA" sz="1800" b="0" i="0" u="none" strike="noStrike" kern="1200" cap="none" spc="0" normalizeH="0" baseline="0" noProof="0" dirty="0">
                <a:ln>
                  <a:noFill/>
                </a:ln>
                <a:solidFill>
                  <a:srgbClr val="464653"/>
                </a:solidFill>
                <a:effectLst/>
                <a:uLnTx/>
                <a:uFillTx/>
                <a:latin typeface="Calibri" panose="020F0502020204030204" pitchFamily="34" charset="0"/>
                <a:ea typeface="Calibri" panose="020F0502020204030204" pitchFamily="34" charset="0"/>
                <a:cs typeface="Calibri" panose="020F0502020204030204" pitchFamily="34" charset="0"/>
              </a:rPr>
              <a:t> by 2022</a:t>
            </a:r>
          </a:p>
          <a:p>
            <a:pPr lvl="1">
              <a:lnSpc>
                <a:spcPct val="107000"/>
              </a:lnSpc>
              <a:spcAft>
                <a:spcPts val="800"/>
              </a:spcAft>
              <a:buClr>
                <a:srgbClr val="9FB8CD"/>
              </a:buClr>
              <a:buFont typeface="Wingdings" panose="05000000000000000000" pitchFamily="2" charset="2"/>
              <a:buChar char="q"/>
              <a:defRPr/>
            </a:pPr>
            <a:r>
              <a:rPr lang="en-ZA" sz="1800" dirty="0">
                <a:solidFill>
                  <a:srgbClr val="464653"/>
                </a:solidFill>
                <a:latin typeface="Calibri" panose="020F0502020204030204" pitchFamily="34" charset="0"/>
                <a:ea typeface="Calibri" panose="020F0502020204030204" pitchFamily="34" charset="0"/>
                <a:cs typeface="Calibri" panose="020F0502020204030204" pitchFamily="34" charset="0"/>
              </a:rPr>
              <a:t>School has 4 new toilets nearing completion - for pupils (doubles) and staff (singles)</a:t>
            </a:r>
          </a:p>
          <a:p>
            <a:pPr marL="548640" marR="0" lvl="1" indent="-274320" algn="l" defTabSz="914400" rtl="0" eaLnBrk="1" fontAlgn="auto" latinLnBrk="0" hangingPunct="1">
              <a:lnSpc>
                <a:spcPct val="107000"/>
              </a:lnSpc>
              <a:spcBef>
                <a:spcPts val="500"/>
              </a:spcBef>
              <a:spcAft>
                <a:spcPts val="800"/>
              </a:spcAft>
              <a:buClr>
                <a:srgbClr val="9FB8CD"/>
              </a:buClr>
              <a:buSzPct val="76000"/>
              <a:buFont typeface="Wingdings" panose="05000000000000000000" pitchFamily="2" charset="2"/>
              <a:buChar char="q"/>
              <a:tabLst/>
              <a:defRPr/>
            </a:pPr>
            <a:r>
              <a:rPr kumimoji="0" lang="en-ZA" sz="1800" b="0" i="0" u="none" strike="noStrike" kern="1200" cap="none" spc="0" normalizeH="0" baseline="0" noProof="0" dirty="0">
                <a:ln>
                  <a:noFill/>
                </a:ln>
                <a:solidFill>
                  <a:srgbClr val="464653"/>
                </a:solidFill>
                <a:effectLst/>
                <a:uLnTx/>
                <a:uFillTx/>
                <a:latin typeface="Calibri" panose="020F0502020204030204" pitchFamily="34" charset="0"/>
                <a:ea typeface="Calibri" panose="020F0502020204030204" pitchFamily="34" charset="0"/>
                <a:cs typeface="Calibri" panose="020F0502020204030204" pitchFamily="34" charset="0"/>
              </a:rPr>
              <a:t>School has a new, yet to be equipped, computer room </a:t>
            </a:r>
          </a:p>
          <a:p>
            <a:pPr lvl="1">
              <a:lnSpc>
                <a:spcPct val="107000"/>
              </a:lnSpc>
              <a:spcAft>
                <a:spcPts val="800"/>
              </a:spcAft>
              <a:buClr>
                <a:srgbClr val="9FB8CD"/>
              </a:buClr>
              <a:buFont typeface="Wingdings" panose="05000000000000000000" pitchFamily="2" charset="2"/>
              <a:buChar char="q"/>
              <a:defRPr/>
            </a:pPr>
            <a:r>
              <a:rPr kumimoji="0" lang="en-ZA" sz="1800" b="0" i="0" u="none" strike="noStrike" kern="1200" cap="none" spc="0" normalizeH="0" baseline="0" noProof="0" dirty="0">
                <a:ln>
                  <a:noFill/>
                </a:ln>
                <a:solidFill>
                  <a:srgbClr val="464653"/>
                </a:solidFill>
                <a:effectLst/>
                <a:uLnTx/>
                <a:uFillTx/>
                <a:latin typeface="Calibri" panose="020F0502020204030204" pitchFamily="34" charset="0"/>
                <a:ea typeface="Calibri" panose="020F0502020204030204" pitchFamily="34" charset="0"/>
                <a:cs typeface="Calibri" panose="020F0502020204030204" pitchFamily="34" charset="0"/>
              </a:rPr>
              <a:t>School  has i</a:t>
            </a:r>
            <a:r>
              <a:rPr lang="en-ZA" sz="1800" dirty="0" err="1">
                <a:latin typeface="Calibri" panose="020F0502020204030204" pitchFamily="34" charset="0"/>
                <a:ea typeface="Calibri" panose="020F0502020204030204" pitchFamily="34" charset="0"/>
                <a:cs typeface="Calibri" panose="020F0502020204030204" pitchFamily="34" charset="0"/>
              </a:rPr>
              <a:t>ncreased</a:t>
            </a:r>
            <a:r>
              <a:rPr lang="en-ZA" sz="1800" dirty="0">
                <a:latin typeface="Calibri" panose="020F0502020204030204" pitchFamily="34" charset="0"/>
                <a:ea typeface="Calibri" panose="020F0502020204030204" pitchFamily="34" charset="0"/>
                <a:cs typeface="Calibri" panose="020F0502020204030204" pitchFamily="34" charset="0"/>
              </a:rPr>
              <a:t> number of trained teachers, receiving </a:t>
            </a:r>
            <a:r>
              <a:rPr lang="en-ZA" sz="1800" dirty="0">
                <a:solidFill>
                  <a:srgbClr val="464653"/>
                </a:solidFill>
                <a:latin typeface="Calibri" panose="020F0502020204030204" pitchFamily="34" charset="0"/>
                <a:ea typeface="Calibri" panose="020F0502020204030204" pitchFamily="34" charset="0"/>
                <a:cs typeface="Calibri" panose="020F0502020204030204" pitchFamily="34" charset="0"/>
              </a:rPr>
              <a:t>3 new teachers in 2022</a:t>
            </a:r>
          </a:p>
          <a:p>
            <a:pPr lvl="1">
              <a:lnSpc>
                <a:spcPct val="107000"/>
              </a:lnSpc>
              <a:spcAft>
                <a:spcPts val="800"/>
              </a:spcAft>
              <a:buClr>
                <a:srgbClr val="9FB8CD"/>
              </a:buClr>
              <a:buFont typeface="Wingdings" panose="05000000000000000000" pitchFamily="2" charset="2"/>
              <a:buChar char="q"/>
              <a:defRPr/>
            </a:pPr>
            <a:r>
              <a:rPr lang="en-ZA" sz="1800" dirty="0">
                <a:latin typeface="Calibri" panose="020F0502020204030204" pitchFamily="34" charset="0"/>
                <a:ea typeface="Calibri" panose="020F0502020204030204" pitchFamily="34" charset="0"/>
                <a:cs typeface="Calibri" panose="020F0502020204030204" pitchFamily="34" charset="0"/>
              </a:rPr>
              <a:t>School registered 100% progress at Grade 7</a:t>
            </a:r>
          </a:p>
          <a:p>
            <a:pPr>
              <a:lnSpc>
                <a:spcPct val="107000"/>
              </a:lnSpc>
              <a:spcAft>
                <a:spcPts val="800"/>
              </a:spcAft>
            </a:pPr>
            <a:endParaRPr lang="en-ZA" sz="1800" dirty="0">
              <a:latin typeface="Calibri" panose="020F0502020204030204" pitchFamily="34" charset="0"/>
              <a:ea typeface="Calibri" panose="020F0502020204030204" pitchFamily="34" charset="0"/>
              <a:cs typeface="Calibri" panose="020F0502020204030204" pitchFamily="34" charset="0"/>
            </a:endParaRPr>
          </a:p>
        </p:txBody>
      </p:sp>
      <p:pic>
        <p:nvPicPr>
          <p:cNvPr id="16" name="Picture Placeholder 15">
            <a:extLst>
              <a:ext uri="{FF2B5EF4-FFF2-40B4-BE49-F238E27FC236}">
                <a16:creationId xmlns:a16="http://schemas.microsoft.com/office/drawing/2014/main" id="{80530846-2D10-2DE3-314D-EE95C7881D9A}"/>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t="3625" b="3625"/>
          <a:stretch/>
        </p:blipFill>
        <p:spPr>
          <a:xfrm>
            <a:off x="5984398" y="814988"/>
            <a:ext cx="2362200" cy="1470502"/>
          </a:xfrm>
        </p:spPr>
      </p:pic>
      <p:sp>
        <p:nvSpPr>
          <p:cNvPr id="18" name="Text Placeholder 17">
            <a:extLst>
              <a:ext uri="{FF2B5EF4-FFF2-40B4-BE49-F238E27FC236}">
                <a16:creationId xmlns:a16="http://schemas.microsoft.com/office/drawing/2014/main" id="{F20FE33D-433F-34A3-DB35-C04C2DE68DDA}"/>
              </a:ext>
            </a:extLst>
          </p:cNvPr>
          <p:cNvSpPr>
            <a:spLocks noGrp="1"/>
          </p:cNvSpPr>
          <p:nvPr>
            <p:ph type="body" sz="quarter" idx="10"/>
          </p:nvPr>
        </p:nvSpPr>
        <p:spPr>
          <a:xfrm rot="5400000">
            <a:off x="589749" y="625140"/>
            <a:ext cx="1165924" cy="1816786"/>
          </a:xfrm>
        </p:spPr>
        <p:txBody>
          <a:bodyPr>
            <a:noAutofit/>
          </a:bodyPr>
          <a:lstStyle/>
          <a:p>
            <a:r>
              <a:rPr lang="en-ZA" sz="1600" dirty="0"/>
              <a:t>OUTPUT 1: </a:t>
            </a:r>
          </a:p>
          <a:p>
            <a:r>
              <a:rPr lang="en-ZA" sz="1600" dirty="0"/>
              <a:t>Access to Education to vulnerable school going children. </a:t>
            </a:r>
          </a:p>
        </p:txBody>
      </p:sp>
      <p:sp>
        <p:nvSpPr>
          <p:cNvPr id="8" name="Text Placeholder 7">
            <a:extLst>
              <a:ext uri="{FF2B5EF4-FFF2-40B4-BE49-F238E27FC236}">
                <a16:creationId xmlns:a16="http://schemas.microsoft.com/office/drawing/2014/main" id="{C5C56342-B21D-D195-B0E3-AF22A3F7422D}"/>
              </a:ext>
            </a:extLst>
          </p:cNvPr>
          <p:cNvSpPr>
            <a:spLocks noGrp="1"/>
          </p:cNvSpPr>
          <p:nvPr>
            <p:ph type="body" sz="quarter" idx="11"/>
          </p:nvPr>
        </p:nvSpPr>
        <p:spPr>
          <a:xfrm rot="3156235">
            <a:off x="706133" y="2360087"/>
            <a:ext cx="963595" cy="1588524"/>
          </a:xfrm>
        </p:spPr>
        <p:txBody>
          <a:bodyPr>
            <a:noAutofit/>
          </a:bodyPr>
          <a:lstStyle/>
          <a:p>
            <a:r>
              <a:rPr lang="en-GB" sz="1200" dirty="0">
                <a:effectLst/>
                <a:latin typeface="Verdana" panose="020B0604030504040204" pitchFamily="34" charset="0"/>
                <a:ea typeface="Verdana" panose="020B0604030504040204" pitchFamily="34" charset="0"/>
              </a:rPr>
              <a:t>Matenda Community Education Support Project </a:t>
            </a:r>
            <a:endParaRPr lang="en-ZA" sz="1200" dirty="0">
              <a:latin typeface="Verdana" panose="020B0604030504040204" pitchFamily="34" charset="0"/>
              <a:ea typeface="Verdana" panose="020B0604030504040204" pitchFamily="34" charset="0"/>
            </a:endParaRPr>
          </a:p>
        </p:txBody>
      </p:sp>
      <p:pic>
        <p:nvPicPr>
          <p:cNvPr id="13" name="Picture Placeholder 15">
            <a:extLst>
              <a:ext uri="{FF2B5EF4-FFF2-40B4-BE49-F238E27FC236}">
                <a16:creationId xmlns:a16="http://schemas.microsoft.com/office/drawing/2014/main" id="{967FD058-B339-2A55-8A6A-D3A4C69D90E0}"/>
              </a:ext>
            </a:extLst>
          </p:cNvPr>
          <p:cNvPicPr>
            <a:picLocks noChangeAspect="1"/>
          </p:cNvPicPr>
          <p:nvPr/>
        </p:nvPicPr>
        <p:blipFill>
          <a:blip r:embed="rId3" cstate="print">
            <a:extLst>
              <a:ext uri="{28A0092B-C50C-407E-A947-70E740481C1C}">
                <a14:useLocalDpi xmlns:a14="http://schemas.microsoft.com/office/drawing/2010/main" val="0"/>
              </a:ext>
            </a:extLst>
          </a:blip>
          <a:srcRect t="30622" b="30622"/>
          <a:stretch/>
        </p:blipFill>
        <p:spPr>
          <a:xfrm>
            <a:off x="5984398" y="2487878"/>
            <a:ext cx="2362200" cy="1484834"/>
          </a:xfrm>
          <a:prstGeom prst="rect">
            <a:avLst/>
          </a:prstGeom>
        </p:spPr>
      </p:pic>
      <p:pic>
        <p:nvPicPr>
          <p:cNvPr id="14" name="Picture Placeholder 15">
            <a:extLst>
              <a:ext uri="{FF2B5EF4-FFF2-40B4-BE49-F238E27FC236}">
                <a16:creationId xmlns:a16="http://schemas.microsoft.com/office/drawing/2014/main" id="{557121D9-EB6C-D7FF-0972-D74FEF34381F}"/>
              </a:ext>
            </a:extLst>
          </p:cNvPr>
          <p:cNvPicPr>
            <a:picLocks noChangeAspect="1"/>
          </p:cNvPicPr>
          <p:nvPr/>
        </p:nvPicPr>
        <p:blipFill>
          <a:blip r:embed="rId4">
            <a:extLst>
              <a:ext uri="{28A0092B-C50C-407E-A947-70E740481C1C}">
                <a14:useLocalDpi xmlns:a14="http://schemas.microsoft.com/office/drawing/2010/main" val="0"/>
              </a:ext>
            </a:extLst>
          </a:blip>
          <a:srcRect l="7002" r="7002"/>
          <a:stretch/>
        </p:blipFill>
        <p:spPr>
          <a:xfrm>
            <a:off x="5984398" y="4175100"/>
            <a:ext cx="2362200" cy="1422914"/>
          </a:xfrm>
          <a:prstGeom prst="rect">
            <a:avLst/>
          </a:prstGeom>
        </p:spPr>
      </p:pic>
    </p:spTree>
    <p:extLst>
      <p:ext uri="{BB962C8B-B14F-4D97-AF65-F5344CB8AC3E}">
        <p14:creationId xmlns:p14="http://schemas.microsoft.com/office/powerpoint/2010/main" val="13903883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21043</TotalTime>
  <Words>3361</Words>
  <Application>Microsoft Office PowerPoint</Application>
  <PresentationFormat>On-screen Show (4:3)</PresentationFormat>
  <Paragraphs>367</Paragraphs>
  <Slides>27</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27</vt:i4>
      </vt:variant>
    </vt:vector>
  </HeadingPairs>
  <TitlesOfParts>
    <vt:vector size="38" baseType="lpstr">
      <vt:lpstr>Arial</vt:lpstr>
      <vt:lpstr>Bookman Old Style</vt:lpstr>
      <vt:lpstr>Calibri</vt:lpstr>
      <vt:lpstr>Gill Sans MT</vt:lpstr>
      <vt:lpstr>Times New Roman</vt:lpstr>
      <vt:lpstr>VAG Rounded LT Light</vt:lpstr>
      <vt:lpstr>Verdana</vt:lpstr>
      <vt:lpstr>Wingdings</vt:lpstr>
      <vt:lpstr>Wingdings 3</vt:lpstr>
      <vt:lpstr>Origin</vt:lpstr>
      <vt:lpstr>Office</vt:lpstr>
      <vt:lpstr>PowerPoint Presentation</vt:lpstr>
      <vt:lpstr>Presentation Outline</vt:lpstr>
      <vt:lpstr>1. Strategic Focus &amp; Work Areas</vt:lpstr>
      <vt:lpstr>2. Overview of Programmes Implemented</vt:lpstr>
      <vt:lpstr> 3. Education - NAC School Establishment (I)</vt:lpstr>
      <vt:lpstr> 3. Education - NAC School Establishment (II)</vt:lpstr>
      <vt:lpstr> 3. Education – NAC School Establishment (III)</vt:lpstr>
      <vt:lpstr> 3. Education Programmes – Makapaela School</vt:lpstr>
      <vt:lpstr> 3. Education Programmes – Matenda School</vt:lpstr>
      <vt:lpstr> 3. Education Programmes – Ganda School</vt:lpstr>
      <vt:lpstr> 3. Education Programmes – OVC Care and Support </vt:lpstr>
      <vt:lpstr> 4. Survival and Vocational Skills – Chabota Training Centre</vt:lpstr>
      <vt:lpstr> 4. Survival and Vocational Skills – Choma OVC project</vt:lpstr>
      <vt:lpstr> 5. Health Programmes – Graceland Health Centre</vt:lpstr>
      <vt:lpstr> 5. Health Programmes – ATEC II</vt:lpstr>
      <vt:lpstr> 5. Health Programmes –  ATEC II + Gender</vt:lpstr>
      <vt:lpstr> 5. Health Programmes – Covid-19 Response &amp; Recovery</vt:lpstr>
      <vt:lpstr> 6. WASH Programmes – WASH - Kalabo Schools</vt:lpstr>
      <vt:lpstr> 7. Adaptation Projects – Entrepreneurship (DISK) (I)</vt:lpstr>
      <vt:lpstr> 7. Adaptation Projects – Entrepreneurship (DISK) (II)</vt:lpstr>
      <vt:lpstr> 7. Adaptation Projects - Energy Cooperatives for Farmers</vt:lpstr>
      <vt:lpstr> 8. Organisational Development – Henwood Chibombo Farm</vt:lpstr>
      <vt:lpstr> 8. Organisational Development – Agro-processing Factory</vt:lpstr>
      <vt:lpstr> 8. Organisational Development – Chitenge Sales</vt:lpstr>
      <vt:lpstr> 9. Response to Disasters in 2022</vt:lpstr>
      <vt:lpstr> 10. Prospective Projects</vt:lpstr>
      <vt:lpstr> 11. Conclusion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and leadership skills</dc:title>
  <dc:creator>Banda, Smart</dc:creator>
  <cp:lastModifiedBy>Katungu Mukelabai</cp:lastModifiedBy>
  <cp:revision>488</cp:revision>
  <dcterms:created xsi:type="dcterms:W3CDTF">2020-10-15T10:14:46Z</dcterms:created>
  <dcterms:modified xsi:type="dcterms:W3CDTF">2025-02-03T15:01:09Z</dcterms:modified>
</cp:coreProperties>
</file>